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charts/chart47.xml" ContentType="application/vnd.openxmlformats-officedocument.drawingml.chart+xml"/>
  <Override PartName="/ppt/charts/chart52.xml" ContentType="application/vnd.openxmlformats-officedocument.drawingml.chart+xml"/>
  <Override PartName="/ppt/charts/chart48.xml" ContentType="application/vnd.openxmlformats-officedocument.drawingml.chart+xml"/>
  <Override PartName="/ppt/charts/chart53.xml" ContentType="application/vnd.openxmlformats-officedocument.drawingml.chart+xml"/>
  <Override PartName="/ppt/charts/chart49.xml" ContentType="application/vnd.openxmlformats-officedocument.drawingml.chart+xml"/>
  <Override PartName="/ppt/charts/chart50.xml" ContentType="application/vnd.openxmlformats-officedocument.drawingml.chart+xml"/>
  <Override PartName="/ppt/charts/chart51.xml" ContentType="application/vnd.openxmlformats-officedocument.drawingml.chart+xml"/>
  <Override PartName="/ppt/slideMasters/slideMaster1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_rels/slideMaster9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8.xml.rels" ContentType="application/vnd.openxmlformats-package.relationships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theme/theme1.xml" ContentType="application/vnd.openxmlformats-officedocument.theme+xml"/>
  <Override PartName="/ppt/theme/theme9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10.xml" ContentType="application/vnd.openxmlformats-officedocument.theme+xml"/>
  <Override PartName="/ppt/diagrams/quickStyle3.xml" ContentType="application/vnd.openxmlformats-officedocument.drawingml.diagram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drawing2.xml" ContentType="application/vnd.ms-office.drawingml.diagramDrawing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2.xml" ContentType="application/vnd.openxmlformats-officedocument.drawingml.diagramStyle+xml"/>
  <Override PartName="/ppt/diagrams/layout2.xml" ContentType="application/vnd.openxmlformats-officedocument.drawingml.diagramLayout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colors3.xml" ContentType="application/vnd.openxmlformats-officedocument.drawingml.diagramColors+xml"/>
  <Override PartName="/ppt/media/image1.png" ContentType="image/png"/>
  <Override PartName="/ppt/media/image9.png" ContentType="image/png"/>
  <Override PartName="/ppt/media/image2.png" ContentType="image/png"/>
  <Override PartName="/ppt/media/image3.png" ContentType="image/png"/>
  <Override PartName="/ppt/media/image4.png" ContentType="image/png"/>
  <Override PartName="/ppt/media/image5.png" ContentType="image/png"/>
  <Override PartName="/ppt/media/image6.png" ContentType="image/png"/>
  <Override PartName="/ppt/media/image7.png" ContentType="image/png"/>
  <Override PartName="/ppt/media/image8.png" ContentType="image/png"/>
  <Override PartName="/ppt/media/image10.png" ContentType="image/png"/>
  <Override PartName="/ppt/media/image11.png" ContentType="image/png"/>
  <Override PartName="/ppt/media/image12.png" ContentType="image/png"/>
  <Override PartName="/ppt/media/image18.jpeg" ContentType="image/jpeg"/>
  <Override PartName="/ppt/media/image13.jpeg" ContentType="image/jpeg"/>
  <Override PartName="/ppt/media/image19.png" ContentType="image/png"/>
  <Override PartName="/ppt/media/image14.jpeg" ContentType="image/jpeg"/>
  <Override PartName="/ppt/media/image15.jpeg" ContentType="image/jpeg"/>
  <Override PartName="/ppt/media/image16.jpeg" ContentType="image/jpeg"/>
  <Override PartName="/ppt/media/image17.png" ContentType="image/png"/>
  <Override PartName="/ppt/media/image20.png" ContentType="image/png"/>
  <Override PartName="/ppt/media/image21.png" ContentType="image/png"/>
  <Override PartName="/ppt/media/image22.jpeg" ContentType="image/jpeg"/>
  <Override PartName="/ppt/media/image23.png" ContentType="image/png"/>
  <Override PartName="/ppt/media/image24.png" ContentType="image/png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_rels/slideLayout39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08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73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76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81.xml.rels" ContentType="application/vnd.openxmlformats-package.relationships+xml"/>
  <Override PartName="/ppt/slideLayouts/_rels/slideLayout82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84.xml.rels" ContentType="application/vnd.openxmlformats-package.relationships+xml"/>
  <Override PartName="/ppt/slideLayouts/_rels/slideLayout85.xml.rels" ContentType="application/vnd.openxmlformats-package.relationships+xml"/>
  <Override PartName="/ppt/slideLayouts/_rels/slideLayout86.xml.rels" ContentType="application/vnd.openxmlformats-package.relationships+xml"/>
  <Override PartName="/ppt/slideLayouts/_rels/slideLayout87.xml.rels" ContentType="application/vnd.openxmlformats-package.relationships+xml"/>
  <Override PartName="/ppt/slideLayouts/_rels/slideLayout88.xml.rels" ContentType="application/vnd.openxmlformats-package.relationships+xml"/>
  <Override PartName="/ppt/slideLayouts/_rels/slideLayout89.xml.rels" ContentType="application/vnd.openxmlformats-package.relationships+xml"/>
  <Override PartName="/ppt/slideLayouts/_rels/slideLayout90.xml.rels" ContentType="application/vnd.openxmlformats-package.relationships+xml"/>
  <Override PartName="/ppt/slideLayouts/_rels/slideLayout91.xml.rels" ContentType="application/vnd.openxmlformats-package.relationships+xml"/>
  <Override PartName="/ppt/slideLayouts/_rels/slideLayout92.xml.rels" ContentType="application/vnd.openxmlformats-package.relationships+xml"/>
  <Override PartName="/ppt/slideLayouts/_rels/slideLayout93.xml.rels" ContentType="application/vnd.openxmlformats-package.relationships+xml"/>
  <Override PartName="/ppt/slideLayouts/_rels/slideLayout94.xml.rels" ContentType="application/vnd.openxmlformats-package.relationships+xml"/>
  <Override PartName="/ppt/slideLayouts/_rels/slideLayout95.xml.rels" ContentType="application/vnd.openxmlformats-package.relationships+xml"/>
  <Override PartName="/ppt/slideLayouts/_rels/slideLayout96.xml.rels" ContentType="application/vnd.openxmlformats-package.relationships+xml"/>
  <Override PartName="/ppt/slideLayouts/_rels/slideLayout97.xml.rels" ContentType="application/vnd.openxmlformats-package.relationships+xml"/>
  <Override PartName="/ppt/slideLayouts/_rels/slideLayout98.xml.rels" ContentType="application/vnd.openxmlformats-package.relationships+xml"/>
  <Override PartName="/ppt/slideLayouts/_rels/slideLayout99.xml.rels" ContentType="application/vnd.openxmlformats-package.relationships+xml"/>
  <Override PartName="/ppt/slideLayouts/_rels/slideLayout100.xml.rels" ContentType="application/vnd.openxmlformats-package.relationships+xml"/>
  <Override PartName="/ppt/slideLayouts/_rels/slideLayout101.xml.rels" ContentType="application/vnd.openxmlformats-package.relationships+xml"/>
  <Override PartName="/ppt/slideLayouts/_rels/slideLayout102.xml.rels" ContentType="application/vnd.openxmlformats-package.relationships+xml"/>
  <Override PartName="/ppt/slideLayouts/_rels/slideLayout103.xml.rels" ContentType="application/vnd.openxmlformats-package.relationships+xml"/>
  <Override PartName="/ppt/slideLayouts/_rels/slideLayout104.xml.rels" ContentType="application/vnd.openxmlformats-package.relationships+xml"/>
  <Override PartName="/ppt/slideLayouts/_rels/slideLayout105.xml.rels" ContentType="application/vnd.openxmlformats-package.relationships+xml"/>
  <Override PartName="/ppt/slideLayouts/_rels/slideLayout106.xml.rels" ContentType="application/vnd.openxmlformats-package.relationships+xml"/>
  <Override PartName="/ppt/slideLayouts/_rels/slideLayout107.xml.rels" ContentType="application/vnd.openxmlformats-package.relationships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s/slide1.xml" ContentType="application/vnd.openxmlformats-officedocument.presentationml.slide+xml"/>
  <Override PartName="/ppt/slides/slide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notesSlides/notesSlide3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_rels/notesSlide3.xml.rels" ContentType="application/vnd.openxmlformats-package.relationships+xml"/>
  <Override PartName="/ppt/notesSlides/_rels/notesSlide5.xml.rels" ContentType="application/vnd.openxmlformats-package.relationships+xml"/>
  <Override PartName="/ppt/notesSlides/_rels/notesSlide14.xml.rels" ContentType="application/vnd.openxmlformats-package.relationships+xml"/>
  <Override PartName="/ppt/_rels/presentation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  <p:sldMasterId id="2147483726" r:id="rId8"/>
    <p:sldMasterId id="2147483739" r:id="rId9"/>
    <p:sldMasterId id="2147483752" r:id="rId10"/>
  </p:sldMasterIdLst>
  <p:notesMasterIdLst>
    <p:notesMasterId r:id="rId11"/>
  </p:notesMasterIdLst>
  <p:sldIdLst>
    <p:sldId id="256" r:id="rId12"/>
    <p:sldId id="257" r:id="rId13"/>
    <p:sldId id="258" r:id="rId14"/>
    <p:sldId id="259" r:id="rId15"/>
    <p:sldId id="260" r:id="rId16"/>
    <p:sldId id="261" r:id="rId17"/>
    <p:sldId id="262" r:id="rId18"/>
    <p:sldId id="263" r:id="rId19"/>
    <p:sldId id="264" r:id="rId20"/>
    <p:sldId id="265" r:id="rId21"/>
    <p:sldId id="266" r:id="rId22"/>
    <p:sldId id="267" r:id="rId23"/>
    <p:sldId id="268" r:id="rId24"/>
    <p:sldId id="269" r:id="rId25"/>
    <p:sldId id="270" r:id="rId26"/>
  </p:sldIdLst>
  <p:sldSz cx="12192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notesMaster" Target="notesMasters/notesMaster1.xml"/><Relationship Id="rId12" Type="http://schemas.openxmlformats.org/officeDocument/2006/relationships/slide" Target="slides/slide1.xml"/><Relationship Id="rId13" Type="http://schemas.openxmlformats.org/officeDocument/2006/relationships/slide" Target="slides/slide2.xml"/><Relationship Id="rId14" Type="http://schemas.openxmlformats.org/officeDocument/2006/relationships/slide" Target="slides/slide3.xml"/><Relationship Id="rId15" Type="http://schemas.openxmlformats.org/officeDocument/2006/relationships/slide" Target="slides/slide4.xml"/><Relationship Id="rId16" Type="http://schemas.openxmlformats.org/officeDocument/2006/relationships/slide" Target="slides/slide5.xml"/><Relationship Id="rId17" Type="http://schemas.openxmlformats.org/officeDocument/2006/relationships/slide" Target="slides/slide6.xml"/><Relationship Id="rId18" Type="http://schemas.openxmlformats.org/officeDocument/2006/relationships/slide" Target="slides/slide7.xml"/><Relationship Id="rId19" Type="http://schemas.openxmlformats.org/officeDocument/2006/relationships/slide" Target="slides/slide8.xml"/><Relationship Id="rId20" Type="http://schemas.openxmlformats.org/officeDocument/2006/relationships/slide" Target="slides/slide9.xml"/><Relationship Id="rId21" Type="http://schemas.openxmlformats.org/officeDocument/2006/relationships/slide" Target="slides/slide10.xml"/><Relationship Id="rId22" Type="http://schemas.openxmlformats.org/officeDocument/2006/relationships/slide" Target="slides/slide11.xml"/><Relationship Id="rId23" Type="http://schemas.openxmlformats.org/officeDocument/2006/relationships/slide" Target="slides/slide12.xml"/><Relationship Id="rId24" Type="http://schemas.openxmlformats.org/officeDocument/2006/relationships/slide" Target="slides/slide13.xml"/><Relationship Id="rId25" Type="http://schemas.openxmlformats.org/officeDocument/2006/relationships/slide" Target="slides/slide14.xml"/><Relationship Id="rId26" Type="http://schemas.openxmlformats.org/officeDocument/2006/relationships/slide" Target="slides/slide15.xml"/>
</Relationships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1" lang="ru-RU" sz="1600" spc="-1" strike="noStrike">
                <a:solidFill>
                  <a:srgbClr val="000000"/>
                </a:solidFill>
                <a:latin typeface="Century Gothic"/>
                <a:ea typeface="DejaVu Sans"/>
              </a:defRPr>
            </a:pPr>
            <a:r>
              <a:rPr b="1" lang="ru-RU" sz="1600" spc="-1" strike="noStrike">
                <a:solidFill>
                  <a:srgbClr val="000000"/>
                </a:solidFill>
                <a:latin typeface="Century Gothic"/>
                <a:ea typeface="DejaVu Sans"/>
              </a:rPr>
              <a:t>Всего  9 283,4 тыс. рублей    </a:t>
            </a:r>
          </a:p>
        </c:rich>
      </c:tx>
      <c:layout>
        <c:manualLayout>
          <c:xMode val="edge"/>
          <c:yMode val="edge"/>
          <c:x val="0.351141782654208"/>
          <c:y val="0.0141586023251283"/>
        </c:manualLayout>
      </c:layout>
      <c:overlay val="0"/>
      <c:spPr>
        <a:noFill/>
        <a:ln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07277168223937"/>
          <c:y val="0.208806910437098"/>
          <c:w val="0.493544760206258"/>
          <c:h val="0.768916022601806"/>
        </c:manualLayout>
      </c:layout>
      <c:pie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b31166"/>
            </a:solidFill>
            <a:ln>
              <a:noFill/>
            </a:ln>
          </c:spPr>
          <c:explosion val="23"/>
          <c:dPt>
            <c:idx val="0"/>
            <c:explosion val="23"/>
            <c:spPr>
              <a:solidFill>
                <a:srgbClr val="c47016"/>
              </a:solidFill>
              <a:ln>
                <a:noFill/>
              </a:ln>
            </c:spPr>
          </c:dPt>
          <c:dPt>
            <c:idx val="1"/>
            <c:explosion val="23"/>
            <c:spPr>
              <a:solidFill>
                <a:srgbClr val="00b050"/>
              </a:solidFill>
              <a:ln>
                <a:noFill/>
              </a:ln>
            </c:spPr>
          </c:dPt>
          <c:dPt>
            <c:idx val="2"/>
            <c:explosion val="23"/>
            <c:spPr>
              <a:solidFill>
                <a:srgbClr val="cb5435"/>
              </a:solidFill>
              <a:ln>
                <a:noFill/>
              </a:ln>
            </c:spPr>
          </c:dPt>
          <c:dPt>
            <c:idx val="3"/>
            <c:explosion val="23"/>
            <c:spPr>
              <a:solidFill>
                <a:srgbClr val="420ea0"/>
              </a:solidFill>
              <a:ln>
                <a:noFill/>
              </a:ln>
            </c:spPr>
          </c:dPt>
          <c:dPt>
            <c:idx val="4"/>
            <c:explosion val="23"/>
            <c:spPr>
              <a:solidFill>
                <a:srgbClr val="8f1d69"/>
              </a:solidFill>
              <a:ln>
                <a:noFill/>
              </a:ln>
            </c:spPr>
          </c:dPt>
          <c:dPt>
            <c:idx val="5"/>
            <c:explosion val="23"/>
            <c:spPr>
              <a:solidFill>
                <a:srgbClr val="92d050"/>
              </a:solidFill>
              <a:ln>
                <a:noFill/>
              </a:ln>
            </c:spPr>
          </c:dPt>
          <c:dPt>
            <c:idx val="6"/>
            <c:explosion val="23"/>
            <c:spPr>
              <a:solidFill>
                <a:srgbClr val="002060"/>
              </a:solidFill>
              <a:ln>
                <a:noFill/>
              </a:ln>
            </c:spPr>
          </c:dPt>
          <c:dLbls>
            <c:numFmt formatCode="0.0%" sourceLinked="0"/>
            <c:dLbl>
              <c:idx val="0"/>
              <c:numFmt formatCode="0.0%" sourceLinked="0"/>
              <c:txPr>
                <a:bodyPr/>
                <a:lstStyle/>
                <a:p>
                  <a:pPr>
                    <a:defRPr b="0" sz="1000" spc="-1" strike="noStrike">
                      <a:solidFill>
                        <a:srgbClr val="000000"/>
                      </a:solidFill>
                      <a:latin typeface="Arial"/>
                      <a:ea typeface="DejaVu Sans"/>
                    </a:defRPr>
                  </a:pPr>
                </a:p>
              </c:txPr>
              <c:tx>
                <c:rich>
                  <a:bodyPr/>
                  <a:p>
                    <a:r>
                      <a:rPr b="0" lang="ru-RU" sz="1300" spc="-1" strike="noStrike">
                        <a:latin typeface="Arial"/>
                      </a:rPr>
                      <a:t>27,2</a:t>
                    </a:r>
                    <a:r>
                      <a:rPr b="0" lang="en-US" sz="1300" spc="-1" strike="noStrike">
                        <a:latin typeface="Arial"/>
                      </a:rPr>
                      <a:t>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eparator>
</c:separator>
            </c:dLbl>
            <c:dLbl>
              <c:idx val="1"/>
              <c:numFmt formatCode="0.0%" sourceLinked="0"/>
              <c:txPr>
                <a:bodyPr/>
                <a:lstStyle/>
                <a:p>
                  <a:pPr>
                    <a:defRPr b="0" sz="1000" spc="-1" strike="noStrike">
                      <a:solidFill>
                        <a:srgbClr val="000000"/>
                      </a:solidFill>
                      <a:latin typeface="Arial"/>
                      <a:ea typeface="DejaVu Sans"/>
                    </a:defRPr>
                  </a:pPr>
                </a:p>
              </c:txPr>
              <c:tx>
                <c:rich>
                  <a:bodyPr/>
                  <a:p>
                    <a:r>
                      <a:rPr b="0" lang="ru-RU" sz="1300" spc="-1" strike="noStrike">
                        <a:latin typeface="Arial"/>
                      </a:rPr>
                      <a:t>0,05</a:t>
                    </a:r>
                    <a:r>
                      <a:rPr b="0" lang="en-US" sz="1300" spc="-1" strike="noStrike">
                        <a:latin typeface="Arial"/>
                      </a:rPr>
                      <a:t>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eparator>
</c:separator>
            </c:dLbl>
            <c:dLbl>
              <c:idx val="2"/>
              <c:numFmt formatCode="0.0%" sourceLinked="0"/>
              <c:txPr>
                <a:bodyPr/>
                <a:lstStyle/>
                <a:p>
                  <a:pPr>
                    <a:defRPr b="0" sz="1000" spc="-1" strike="noStrike">
                      <a:solidFill>
                        <a:srgbClr val="000000"/>
                      </a:solidFill>
                      <a:latin typeface="Arial"/>
                      <a:ea typeface="DejaVu Sans"/>
                    </a:defRPr>
                  </a:pPr>
                </a:p>
              </c:txPr>
              <c:tx>
                <c:rich>
                  <a:bodyPr/>
                  <a:p>
                    <a:r>
                      <a:rPr b="0" lang="ru-RU" sz="1300" spc="-1" strike="noStrike">
                        <a:latin typeface="Arial"/>
                      </a:rPr>
                      <a:t>8,2</a:t>
                    </a:r>
                    <a:r>
                      <a:rPr b="0" lang="en-US" sz="1300" spc="-1" strike="noStrike">
                        <a:latin typeface="Arial"/>
                      </a:rPr>
                      <a:t>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eparator>
</c:separator>
            </c:dLbl>
            <c:dLbl>
              <c:idx val="3"/>
              <c:numFmt formatCode="0.0%" sourceLinked="0"/>
              <c:txPr>
                <a:bodyPr/>
                <a:lstStyle/>
                <a:p>
                  <a:pPr>
                    <a:defRPr b="0" sz="1000" spc="-1" strike="noStrike">
                      <a:solidFill>
                        <a:srgbClr val="000000"/>
                      </a:solidFill>
                      <a:latin typeface="Arial"/>
                      <a:ea typeface="DejaVu Sans"/>
                    </a:defRPr>
                  </a:pPr>
                </a:p>
              </c:txPr>
              <c:tx>
                <c:rich>
                  <a:bodyPr/>
                  <a:p>
                    <a:r>
                      <a:rPr b="0" lang="ru-RU" sz="1300" spc="-1" strike="noStrike">
                        <a:latin typeface="Arial"/>
                      </a:rPr>
                      <a:t>2,8</a:t>
                    </a:r>
                    <a:r>
                      <a:rPr b="0" lang="en-US" sz="1300" spc="-1" strike="noStrike">
                        <a:latin typeface="Arial"/>
                      </a:rPr>
                      <a:t>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eparator>
</c:separator>
            </c:dLbl>
            <c:dLbl>
              <c:idx val="4"/>
              <c:numFmt formatCode="0.0%" sourceLinked="0"/>
              <c:txPr>
                <a:bodyPr/>
                <a:lstStyle/>
                <a:p>
                  <a:pPr>
                    <a:defRPr b="0" sz="1000" spc="-1" strike="noStrike">
                      <a:solidFill>
                        <a:srgbClr val="000000"/>
                      </a:solidFill>
                      <a:latin typeface="Arial"/>
                      <a:ea typeface="DejaVu Sans"/>
                    </a:defRPr>
                  </a:pPr>
                </a:p>
              </c:txPr>
              <c:tx>
                <c:rich>
                  <a:bodyPr/>
                  <a:p>
                    <a:r>
                      <a:rPr b="0" lang="ru-RU" sz="1300" spc="-1" strike="noStrike">
                        <a:latin typeface="Arial"/>
                      </a:rPr>
                      <a:t>0,4</a:t>
                    </a:r>
                    <a:r>
                      <a:rPr b="0" lang="en-US" sz="1300" spc="-1" strike="noStrike">
                        <a:latin typeface="Arial"/>
                      </a:rPr>
                      <a:t>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eparator>
</c:separator>
            </c:dLbl>
            <c:dLbl>
              <c:idx val="5"/>
              <c:numFmt formatCode="0.0%" sourceLinked="0"/>
              <c:txPr>
                <a:bodyPr/>
                <a:lstStyle/>
                <a:p>
                  <a:pPr>
                    <a:defRPr b="0" sz="1000" spc="-1" strike="noStrike">
                      <a:solidFill>
                        <a:srgbClr val="000000"/>
                      </a:solidFill>
                      <a:latin typeface="Arial"/>
                      <a:ea typeface="DejaVu Sans"/>
                    </a:defRPr>
                  </a:pPr>
                </a:p>
              </c:txPr>
              <c:tx>
                <c:rich>
                  <a:bodyPr/>
                  <a:p>
                    <a:r>
                      <a:rPr b="0" lang="ru-RU" sz="1300" spc="-1" strike="noStrike">
                        <a:latin typeface="Arial"/>
                      </a:rPr>
                      <a:t>61,4</a:t>
                    </a:r>
                    <a:r>
                      <a:rPr b="0" lang="en-US" sz="1300" spc="-1" strike="noStrike">
                        <a:latin typeface="Arial"/>
                      </a:rPr>
                      <a:t>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eparator>
</c:separator>
            </c:dLbl>
            <c:dLbl>
              <c:idx val="6"/>
              <c:numFmt formatCode="0.0%" sourceLinked="0"/>
              <c:txPr>
                <a:bodyPr/>
                <a:lstStyle/>
                <a:p>
                  <a:pPr>
                    <a:defRPr b="0" sz="1800" spc="-1" strike="noStrike">
                      <a:solidFill>
                        <a:srgbClr val="000000"/>
                      </a:solidFill>
                      <a:latin typeface="Century Gothic"/>
                      <a:ea typeface="DejaVu Sans"/>
                    </a:defRPr>
                  </a:pPr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eparator>
</c:separator>
            </c:dLbl>
            <c:txPr>
              <a:bodyPr/>
              <a:lstStyle/>
              <a:p>
                <a:pPr>
                  <a:defRPr b="0" sz="1800" spc="-1" strike="noStrike">
                    <a:solidFill>
                      <a:srgbClr val="000000"/>
                    </a:solidFill>
                    <a:latin typeface="Century Gothic"/>
                    <a:ea typeface="DejaVu Sans"/>
                  </a:defRPr>
                </a:pPr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eparator>
</c:separator>
            <c:showLeaderLines val="0"/>
          </c:dLbls>
          <c:cat>
            <c:strRef>
              <c:f>categories</c:f>
              <c:strCache>
                <c:ptCount val="7"/>
                <c:pt idx="0">
                  <c:v>Налог на доходы физических лиц</c:v>
                </c:pt>
                <c:pt idx="1">
                  <c:v>Штрафы, санкции, возмещение ущерба</c:v>
                </c:pt>
                <c:pt idx="2">
                  <c:v>налоги на совокупный доход</c:v>
                </c:pt>
                <c:pt idx="3">
                  <c:v>Налог на имущество </c:v>
                </c:pt>
                <c:pt idx="4">
                  <c:v>Аренда</c:v>
                </c:pt>
                <c:pt idx="5">
                  <c:v>Земельный налог</c:v>
                </c:pt>
                <c:pt idx="6">
                  <c:v/>
                </c:pt>
              </c:strCache>
            </c:strRef>
          </c:cat>
          <c:val>
            <c:numRef>
              <c:f>0</c:f>
              <c:numCache>
                <c:formatCode>General</c:formatCode>
                <c:ptCount val="7"/>
                <c:pt idx="0">
                  <c:v>2760.1</c:v>
                </c:pt>
                <c:pt idx="1">
                  <c:v>0.5</c:v>
                </c:pt>
                <c:pt idx="2">
                  <c:v>353.3</c:v>
                </c:pt>
                <c:pt idx="3">
                  <c:v>189</c:v>
                </c:pt>
                <c:pt idx="4">
                  <c:v>313.1</c:v>
                </c:pt>
                <c:pt idx="5">
                  <c:v>5667.4</c:v>
                </c:pt>
                <c:pt idx="6">
                  <c:v>9283.4</c:v>
                </c:pt>
              </c:numCache>
            </c:numRef>
          </c:val>
        </c:ser>
        <c:firstSliceAng val="0"/>
      </c:pieChart>
      <c:spPr>
        <a:solidFill>
          <a:srgbClr val="ffffff"/>
        </a:solidFill>
        <a:ln>
          <a:noFill/>
        </a:ln>
      </c:spPr>
    </c:plotArea>
    <c:legend>
      <c:legendPos val="r"/>
      <c:layout>
        <c:manualLayout>
          <c:xMode val="edge"/>
          <c:yMode val="edge"/>
          <c:x val="0.64731047290575"/>
          <c:y val="0.0777321639586947"/>
          <c:w val="0.303243350799231"/>
          <c:h val="0.471577472632911"/>
        </c:manualLayout>
      </c:layout>
      <c:overlay val="0"/>
      <c:spPr>
        <a:noFill/>
        <a:ln>
          <a:noFill/>
        </a:ln>
      </c:spPr>
      <c:txPr>
        <a:bodyPr/>
        <a:lstStyle/>
        <a:p>
          <a:pPr>
            <a:defRPr b="0" sz="1200" spc="-1" strike="noStrike">
              <a:solidFill>
                <a:srgbClr val="000000"/>
              </a:solidFill>
              <a:latin typeface="Century Gothic"/>
              <a:ea typeface="DejaVu Sans"/>
            </a:defRPr>
          </a:pPr>
        </a:p>
      </c:txPr>
    </c:legend>
    <c:plotVisOnly val="1"/>
    <c:dispBlanksAs val="zero"/>
  </c:chart>
  <c:spPr>
    <a:noFill/>
    <a:ln w="9360">
      <a:solidFill>
        <a:srgbClr val="d9d9d9"/>
      </a:solidFill>
      <a:round/>
    </a:ln>
  </c:spPr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1" lang="ru-RU" sz="1600" spc="-1" strike="noStrike">
                <a:solidFill>
                  <a:srgbClr val="000000"/>
                </a:solidFill>
                <a:latin typeface="Century Gothic"/>
                <a:ea typeface="DejaVu Sans"/>
              </a:defRPr>
            </a:pPr>
            <a:r>
              <a:rPr b="1" lang="ru-RU" sz="1600" spc="-1" strike="noStrike">
                <a:solidFill>
                  <a:srgbClr val="000000"/>
                </a:solidFill>
                <a:latin typeface="Century Gothic"/>
                <a:ea typeface="DejaVu Sans"/>
              </a:rPr>
              <a:t>Всего 8 408,5 тыс. рублей    </a:t>
            </a:r>
          </a:p>
        </c:rich>
      </c:tx>
      <c:layout>
        <c:manualLayout>
          <c:xMode val="edge"/>
          <c:yMode val="edge"/>
          <c:x val="0.351343334180863"/>
          <c:y val="0.0141586023251283"/>
        </c:manualLayout>
      </c:layout>
      <c:overlay val="0"/>
      <c:spPr>
        <a:noFill/>
        <a:ln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0761505212306128"/>
          <c:y val="0.181334026108982"/>
          <c:w val="0.493516399694889"/>
          <c:h val="0.768916022601806"/>
        </c:manualLayout>
      </c:layout>
      <c:pie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b31166"/>
            </a:solidFill>
            <a:ln>
              <a:noFill/>
            </a:ln>
          </c:spPr>
          <c:explosion val="29"/>
          <c:dPt>
            <c:idx val="0"/>
            <c:explosion val="29"/>
            <c:spPr>
              <a:solidFill>
                <a:srgbClr val="c47016"/>
              </a:solidFill>
              <a:ln>
                <a:noFill/>
              </a:ln>
            </c:spPr>
          </c:dPt>
          <c:dPt>
            <c:idx val="1"/>
            <c:explosion val="29"/>
            <c:spPr>
              <a:solidFill>
                <a:srgbClr val="00b050"/>
              </a:solidFill>
              <a:ln>
                <a:noFill/>
              </a:ln>
            </c:spPr>
          </c:dPt>
          <c:dPt>
            <c:idx val="2"/>
            <c:explosion val="29"/>
            <c:spPr>
              <a:solidFill>
                <a:srgbClr val="e45f3c"/>
              </a:solidFill>
              <a:ln>
                <a:noFill/>
              </a:ln>
            </c:spPr>
          </c:dPt>
          <c:dPt>
            <c:idx val="3"/>
            <c:explosion val="29"/>
            <c:spPr>
              <a:solidFill>
                <a:srgbClr val="420ea0"/>
              </a:solidFill>
              <a:ln>
                <a:noFill/>
              </a:ln>
            </c:spPr>
          </c:dPt>
          <c:dPt>
            <c:idx val="4"/>
            <c:explosion val="29"/>
            <c:spPr>
              <a:solidFill>
                <a:srgbClr val="8f1d69"/>
              </a:solidFill>
              <a:ln>
                <a:noFill/>
              </a:ln>
            </c:spPr>
          </c:dPt>
          <c:dPt>
            <c:idx val="5"/>
            <c:explosion val="29"/>
            <c:spPr>
              <a:solidFill>
                <a:srgbClr val="92d050"/>
              </a:solidFill>
              <a:ln>
                <a:noFill/>
              </a:ln>
            </c:spPr>
          </c:dPt>
          <c:dLbls>
            <c:numFmt formatCode="0.0%" sourceLinked="0"/>
            <c:dLbl>
              <c:idx val="0"/>
              <c:numFmt formatCode="0.0%" sourceLinked="0"/>
              <c:txPr>
                <a:bodyPr/>
                <a:lstStyle/>
                <a:p>
                  <a:pPr>
                    <a:defRPr b="0" sz="1000" spc="-1" strike="noStrike">
                      <a:solidFill>
                        <a:srgbClr val="000000"/>
                      </a:solidFill>
                      <a:latin typeface="Arial"/>
                      <a:ea typeface="DejaVu Sans"/>
                    </a:defRPr>
                  </a:pPr>
                </a:p>
              </c:txPr>
              <c:tx>
                <c:rich>
                  <a:bodyPr/>
                  <a:p>
                    <a:r>
                      <a:rPr b="0" lang="ru-RU" sz="1300" spc="-1" strike="noStrike">
                        <a:latin typeface="Arial"/>
                      </a:rPr>
                      <a:t>27,3</a:t>
                    </a:r>
                    <a:r>
                      <a:rPr b="0" lang="en-US" sz="1300" spc="-1" strike="noStrike">
                        <a:latin typeface="Arial"/>
                      </a:rPr>
                      <a:t>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eparator>
</c:separator>
            </c:dLbl>
            <c:dLbl>
              <c:idx val="1"/>
              <c:numFmt formatCode="0.0%" sourceLinked="0"/>
              <c:txPr>
                <a:bodyPr/>
                <a:lstStyle/>
                <a:p>
                  <a:pPr>
                    <a:defRPr b="0" sz="1000" spc="-1" strike="noStrike">
                      <a:solidFill>
                        <a:srgbClr val="000000"/>
                      </a:solidFill>
                      <a:latin typeface="Arial"/>
                      <a:ea typeface="DejaVu Sans"/>
                    </a:defRPr>
                  </a:pPr>
                </a:p>
              </c:txPr>
              <c:tx>
                <c:rich>
                  <a:bodyPr/>
                  <a:p>
                    <a:r>
                      <a:rPr b="0" lang="ru-RU" sz="1300" spc="-1" strike="noStrike">
                        <a:latin typeface="Arial"/>
                      </a:rPr>
                      <a:t>0,05</a:t>
                    </a:r>
                    <a:r>
                      <a:rPr b="0" lang="en-US" sz="1300" spc="-1" strike="noStrike">
                        <a:latin typeface="Arial"/>
                      </a:rPr>
                      <a:t>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eparator>
</c:separator>
            </c:dLbl>
            <c:dLbl>
              <c:idx val="2"/>
              <c:numFmt formatCode="0.0%" sourceLinked="0"/>
              <c:txPr>
                <a:bodyPr/>
                <a:lstStyle/>
                <a:p>
                  <a:pPr>
                    <a:defRPr b="0" sz="1000" spc="-1" strike="noStrike">
                      <a:solidFill>
                        <a:srgbClr val="000000"/>
                      </a:solidFill>
                      <a:latin typeface="Arial"/>
                      <a:ea typeface="DejaVu Sans"/>
                    </a:defRPr>
                  </a:pPr>
                </a:p>
              </c:txPr>
              <c:tx>
                <c:rich>
                  <a:bodyPr/>
                  <a:p>
                    <a:r>
                      <a:rPr b="0" lang="ru-RU" sz="1300" spc="-1" strike="noStrike">
                        <a:latin typeface="Arial"/>
                      </a:rPr>
                      <a:t>8,2</a:t>
                    </a:r>
                    <a:r>
                      <a:rPr b="0" lang="en-US" sz="1300" spc="-1" strike="noStrike">
                        <a:latin typeface="Arial"/>
                      </a:rPr>
                      <a:t>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eparator>
</c:separator>
            </c:dLbl>
            <c:dLbl>
              <c:idx val="3"/>
              <c:numFmt formatCode="0.0%" sourceLinked="0"/>
              <c:txPr>
                <a:bodyPr/>
                <a:lstStyle/>
                <a:p>
                  <a:pPr>
                    <a:defRPr b="0" sz="1000" spc="-1" strike="noStrike">
                      <a:solidFill>
                        <a:srgbClr val="000000"/>
                      </a:solidFill>
                      <a:latin typeface="Arial"/>
                      <a:ea typeface="DejaVu Sans"/>
                    </a:defRPr>
                  </a:pPr>
                </a:p>
              </c:txPr>
              <c:tx>
                <c:rich>
                  <a:bodyPr/>
                  <a:p>
                    <a:r>
                      <a:rPr b="0" lang="ru-RU" sz="1300" spc="-1" strike="noStrike">
                        <a:latin typeface="Arial"/>
                      </a:rPr>
                      <a:t>2,7</a:t>
                    </a:r>
                    <a:r>
                      <a:rPr b="0" lang="en-US" sz="1300" spc="-1" strike="noStrike">
                        <a:latin typeface="Arial"/>
                      </a:rPr>
                      <a:t>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eparator>
</c:separator>
            </c:dLbl>
            <c:dLbl>
              <c:idx val="4"/>
              <c:numFmt formatCode="0.0%" sourceLinked="0"/>
              <c:txPr>
                <a:bodyPr/>
                <a:lstStyle/>
                <a:p>
                  <a:pPr>
                    <a:defRPr b="0" sz="1000" spc="-1" strike="noStrike">
                      <a:solidFill>
                        <a:srgbClr val="000000"/>
                      </a:solidFill>
                      <a:latin typeface="Arial"/>
                      <a:ea typeface="DejaVu Sans"/>
                    </a:defRPr>
                  </a:pPr>
                </a:p>
              </c:txPr>
              <c:tx>
                <c:rich>
                  <a:bodyPr/>
                  <a:p>
                    <a:r>
                      <a:rPr b="0" lang="ru-RU" sz="1300" spc="-1" strike="noStrike">
                        <a:latin typeface="Arial"/>
                      </a:rPr>
                      <a:t>3,8</a:t>
                    </a:r>
                    <a:r>
                      <a:rPr b="0" lang="en-US" sz="1300" spc="-1" strike="noStrike">
                        <a:latin typeface="Arial"/>
                      </a:rPr>
                      <a:t>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eparator>
</c:separator>
            </c:dLbl>
            <c:dLbl>
              <c:idx val="5"/>
              <c:numFmt formatCode="0.0%" sourceLinked="0"/>
              <c:txPr>
                <a:bodyPr/>
                <a:lstStyle/>
                <a:p>
                  <a:pPr>
                    <a:defRPr b="0" sz="1000" spc="-1" strike="noStrike">
                      <a:solidFill>
                        <a:srgbClr val="000000"/>
                      </a:solidFill>
                      <a:latin typeface="Arial"/>
                      <a:ea typeface="DejaVu Sans"/>
                    </a:defRPr>
                  </a:pPr>
                </a:p>
              </c:txPr>
              <c:tx>
                <c:rich>
                  <a:bodyPr/>
                  <a:p>
                    <a:r>
                      <a:rPr b="0" lang="ru-RU" sz="1300" spc="-1" strike="noStrike">
                        <a:latin typeface="Arial"/>
                      </a:rPr>
                      <a:t>61,4</a:t>
                    </a:r>
                    <a:r>
                      <a:rPr b="0" lang="en-US" sz="1300" spc="-1" strike="noStrike">
                        <a:latin typeface="Arial"/>
                      </a:rPr>
                      <a:t>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eparator>
</c:separator>
            </c:dLbl>
            <c:txPr>
              <a:bodyPr/>
              <a:lstStyle/>
              <a:p>
                <a:pPr>
                  <a:defRPr b="0" sz="1800" spc="-1" strike="noStrike">
                    <a:solidFill>
                      <a:srgbClr val="000000"/>
                    </a:solidFill>
                    <a:latin typeface="Century Gothic"/>
                    <a:ea typeface="DejaVu Sans"/>
                  </a:defRPr>
                </a:pPr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eparator>
</c:separator>
            <c:showLeaderLines val="0"/>
          </c:dLbls>
          <c:cat>
            <c:strRef>
              <c:f>categories</c:f>
              <c:strCache>
                <c:ptCount val="6"/>
                <c:pt idx="0">
                  <c:v>Налог на доходы физических лиц</c:v>
                </c:pt>
                <c:pt idx="1">
                  <c:v>Штрафы, санкции, возмещение ущерба</c:v>
                </c:pt>
                <c:pt idx="2">
                  <c:v>налоги на совокупный доход</c:v>
                </c:pt>
                <c:pt idx="3">
                  <c:v>Налог на имущество </c:v>
                </c:pt>
                <c:pt idx="4">
                  <c:v>Аренда</c:v>
                </c:pt>
                <c:pt idx="5">
                  <c:v>Земельный налог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6"/>
                <c:pt idx="0">
                  <c:v>2825.9</c:v>
                </c:pt>
                <c:pt idx="1">
                  <c:v>0.5</c:v>
                </c:pt>
                <c:pt idx="2">
                  <c:v>367.4</c:v>
                </c:pt>
                <c:pt idx="3">
                  <c:v>189</c:v>
                </c:pt>
                <c:pt idx="4">
                  <c:v>325.6</c:v>
                </c:pt>
                <c:pt idx="5">
                  <c:v>4700.1</c:v>
                </c:pt>
              </c:numCache>
            </c:numRef>
          </c:val>
        </c:ser>
        <c:firstSliceAng val="0"/>
      </c:pieChart>
      <c:spPr>
        <a:solidFill>
          <a:srgbClr val="ffffff"/>
        </a:solidFill>
        <a:ln>
          <a:noFill/>
        </a:ln>
      </c:spPr>
    </c:plotArea>
    <c:legend>
      <c:legendPos val="r"/>
      <c:layout>
        <c:manualLayout>
          <c:xMode val="edge"/>
          <c:yMode val="edge"/>
          <c:x val="0.653989010637236"/>
          <c:y val="0.0777321639586947"/>
          <c:w val="0.312206835775309"/>
          <c:h val="0.868013222196093"/>
        </c:manualLayout>
      </c:layout>
      <c:overlay val="0"/>
      <c:spPr>
        <a:noFill/>
        <a:ln>
          <a:noFill/>
        </a:ln>
      </c:spPr>
      <c:txPr>
        <a:bodyPr/>
        <a:lstStyle/>
        <a:p>
          <a:pPr>
            <a:defRPr b="0" sz="1200" spc="-1" strike="noStrike">
              <a:solidFill>
                <a:srgbClr val="000000"/>
              </a:solidFill>
              <a:latin typeface="Century Gothic"/>
              <a:ea typeface="DejaVu Sans"/>
            </a:defRPr>
          </a:pPr>
        </a:p>
      </c:txPr>
    </c:legend>
    <c:plotVisOnly val="1"/>
    <c:dispBlanksAs val="zero"/>
  </c:chart>
  <c:spPr>
    <a:noFill/>
    <a:ln w="9360">
      <a:solidFill>
        <a:srgbClr val="d9d9d9"/>
      </a:solidFill>
      <a:round/>
    </a:ln>
  </c:spPr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1" lang="ru-RU" sz="1600" spc="-1" strike="noStrike">
                <a:solidFill>
                  <a:srgbClr val="000000"/>
                </a:solidFill>
                <a:latin typeface="Century Gothic"/>
                <a:ea typeface="DejaVu Sans"/>
              </a:defRPr>
            </a:pPr>
            <a:r>
              <a:rPr b="1" lang="ru-RU" sz="1600" spc="-1" strike="noStrike">
                <a:solidFill>
                  <a:srgbClr val="000000"/>
                </a:solidFill>
                <a:latin typeface="Century Gothic"/>
                <a:ea typeface="DejaVu Sans"/>
              </a:rPr>
              <a:t>Всего 10 895,5 тыс. рублей    </a:t>
            </a:r>
          </a:p>
        </c:rich>
      </c:tx>
      <c:layout>
        <c:manualLayout>
          <c:xMode val="edge"/>
          <c:yMode val="edge"/>
          <c:x val="0.351339339824653"/>
          <c:y val="0.0141586023251283"/>
        </c:manualLayout>
      </c:layout>
      <c:overlay val="0"/>
      <c:spPr>
        <a:noFill/>
        <a:ln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0761585390489273"/>
          <c:y val="0.181334026108982"/>
          <c:w val="0.493515413518646"/>
          <c:h val="0.768916022601806"/>
        </c:manualLayout>
      </c:layout>
      <c:pie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b31166"/>
            </a:solidFill>
            <a:ln>
              <a:noFill/>
            </a:ln>
          </c:spPr>
          <c:explosion val="29"/>
          <c:dPt>
            <c:idx val="0"/>
            <c:explosion val="29"/>
            <c:spPr>
              <a:solidFill>
                <a:srgbClr val="c47016"/>
              </a:solidFill>
              <a:ln>
                <a:noFill/>
              </a:ln>
            </c:spPr>
          </c:dPt>
          <c:dPt>
            <c:idx val="1"/>
            <c:explosion val="29"/>
            <c:spPr>
              <a:solidFill>
                <a:srgbClr val="00b050"/>
              </a:solidFill>
              <a:ln>
                <a:noFill/>
              </a:ln>
            </c:spPr>
          </c:dPt>
          <c:dPt>
            <c:idx val="2"/>
            <c:explosion val="29"/>
            <c:spPr>
              <a:solidFill>
                <a:srgbClr val="e45f3c"/>
              </a:solidFill>
              <a:ln>
                <a:noFill/>
              </a:ln>
            </c:spPr>
          </c:dPt>
          <c:dPt>
            <c:idx val="3"/>
            <c:explosion val="29"/>
            <c:spPr>
              <a:solidFill>
                <a:srgbClr val="420ea0"/>
              </a:solidFill>
              <a:ln>
                <a:noFill/>
              </a:ln>
            </c:spPr>
          </c:dPt>
          <c:dPt>
            <c:idx val="4"/>
            <c:explosion val="29"/>
            <c:spPr>
              <a:solidFill>
                <a:srgbClr val="8f1d69"/>
              </a:solidFill>
              <a:ln>
                <a:noFill/>
              </a:ln>
            </c:spPr>
          </c:dPt>
          <c:dPt>
            <c:idx val="5"/>
            <c:explosion val="29"/>
            <c:spPr>
              <a:solidFill>
                <a:srgbClr val="92d050"/>
              </a:solidFill>
              <a:ln>
                <a:noFill/>
              </a:ln>
            </c:spPr>
          </c:dPt>
          <c:dLbls>
            <c:numFmt formatCode="0.0%" sourceLinked="0"/>
            <c:dLbl>
              <c:idx val="0"/>
              <c:numFmt formatCode="0.0%" sourceLinked="0"/>
              <c:txPr>
                <a:bodyPr/>
                <a:lstStyle/>
                <a:p>
                  <a:pPr>
                    <a:defRPr b="0" sz="1000" spc="-1" strike="noStrike">
                      <a:solidFill>
                        <a:srgbClr val="000000"/>
                      </a:solidFill>
                      <a:latin typeface="Arial"/>
                      <a:ea typeface="DejaVu Sans"/>
                    </a:defRPr>
                  </a:pPr>
                </a:p>
              </c:txPr>
              <c:tx>
                <c:rich>
                  <a:bodyPr/>
                  <a:p>
                    <a:r>
                      <a:rPr b="0" lang="ru-RU" sz="1300" spc="-1" strike="noStrike">
                        <a:latin typeface="Arial"/>
                      </a:rPr>
                      <a:t>27,8</a:t>
                    </a:r>
                    <a:r>
                      <a:rPr b="0" lang="en-US" sz="1300" spc="-1" strike="noStrike">
                        <a:latin typeface="Arial"/>
                      </a:rPr>
                      <a:t>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eparator>
</c:separator>
            </c:dLbl>
            <c:dLbl>
              <c:idx val="1"/>
              <c:numFmt formatCode="0.0%" sourceLinked="0"/>
              <c:txPr>
                <a:bodyPr/>
                <a:lstStyle/>
                <a:p>
                  <a:pPr>
                    <a:defRPr b="0" sz="1000" spc="-1" strike="noStrike">
                      <a:solidFill>
                        <a:srgbClr val="000000"/>
                      </a:solidFill>
                      <a:latin typeface="Arial"/>
                      <a:ea typeface="DejaVu Sans"/>
                    </a:defRPr>
                  </a:pPr>
                </a:p>
              </c:txPr>
              <c:tx>
                <c:rich>
                  <a:bodyPr/>
                  <a:p>
                    <a:r>
                      <a:rPr b="0" lang="ru-RU" sz="1300" spc="-1" strike="noStrike">
                        <a:latin typeface="Arial"/>
                      </a:rPr>
                      <a:t>0,05</a:t>
                    </a:r>
                    <a:r>
                      <a:rPr b="0" lang="en-US" sz="1300" spc="-1" strike="noStrike">
                        <a:latin typeface="Arial"/>
                      </a:rPr>
                      <a:t>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eparator>
</c:separator>
            </c:dLbl>
            <c:dLbl>
              <c:idx val="2"/>
              <c:numFmt formatCode="0.0%" sourceLinked="0"/>
              <c:txPr>
                <a:bodyPr/>
                <a:lstStyle/>
                <a:p>
                  <a:pPr>
                    <a:defRPr b="0" sz="1000" spc="-1" strike="noStrike">
                      <a:solidFill>
                        <a:srgbClr val="000000"/>
                      </a:solidFill>
                      <a:latin typeface="Arial"/>
                      <a:ea typeface="DejaVu Sans"/>
                    </a:defRPr>
                  </a:pPr>
                </a:p>
              </c:txPr>
              <c:tx>
                <c:rich>
                  <a:bodyPr/>
                  <a:p>
                    <a:r>
                      <a:rPr b="0" lang="ru-RU" sz="1300" spc="-1" strike="noStrike">
                        <a:latin typeface="Arial"/>
                      </a:rPr>
                      <a:t>8</a:t>
                    </a:r>
                    <a:r>
                      <a:rPr b="0" lang="en-US" sz="1300" spc="-1" strike="noStrike">
                        <a:latin typeface="Arial"/>
                      </a:rPr>
                      <a:t>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eparator>
</c:separator>
            </c:dLbl>
            <c:dLbl>
              <c:idx val="3"/>
              <c:numFmt formatCode="0.0%" sourceLinked="0"/>
              <c:txPr>
                <a:bodyPr/>
                <a:lstStyle/>
                <a:p>
                  <a:pPr>
                    <a:defRPr b="0" sz="1000" spc="-1" strike="noStrike">
                      <a:solidFill>
                        <a:srgbClr val="000000"/>
                      </a:solidFill>
                      <a:latin typeface="Arial"/>
                      <a:ea typeface="DejaVu Sans"/>
                    </a:defRPr>
                  </a:pPr>
                </a:p>
              </c:txPr>
              <c:tx>
                <c:rich>
                  <a:bodyPr/>
                  <a:p>
                    <a:r>
                      <a:rPr b="0" lang="ru-RU" sz="1300" spc="-1" strike="noStrike">
                        <a:latin typeface="Arial"/>
                      </a:rPr>
                      <a:t>2,6</a:t>
                    </a:r>
                    <a:r>
                      <a:rPr b="0" lang="en-US" sz="1300" spc="-1" strike="noStrike">
                        <a:latin typeface="Arial"/>
                      </a:rPr>
                      <a:t>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eparator>
</c:separator>
            </c:dLbl>
            <c:dLbl>
              <c:idx val="4"/>
              <c:numFmt formatCode="0.0%" sourceLinked="0"/>
              <c:txPr>
                <a:bodyPr/>
                <a:lstStyle/>
                <a:p>
                  <a:pPr>
                    <a:defRPr b="0" sz="1000" spc="-1" strike="noStrike">
                      <a:solidFill>
                        <a:srgbClr val="000000"/>
                      </a:solidFill>
                      <a:latin typeface="Arial"/>
                      <a:ea typeface="DejaVu Sans"/>
                    </a:defRPr>
                  </a:pPr>
                </a:p>
              </c:txPr>
              <c:tx>
                <c:rich>
                  <a:bodyPr/>
                  <a:p>
                    <a:r>
                      <a:rPr b="0" lang="ru-RU" sz="1300" spc="-1" strike="noStrike">
                        <a:latin typeface="Arial"/>
                      </a:rPr>
                      <a:t>3,8</a:t>
                    </a:r>
                    <a:r>
                      <a:rPr b="0" lang="en-US" sz="1300" spc="-1" strike="noStrike">
                        <a:latin typeface="Arial"/>
                      </a:rPr>
                      <a:t>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eparator>
</c:separator>
            </c:dLbl>
            <c:dLbl>
              <c:idx val="5"/>
              <c:numFmt formatCode="0.0%" sourceLinked="0"/>
              <c:txPr>
                <a:bodyPr/>
                <a:lstStyle/>
                <a:p>
                  <a:pPr>
                    <a:defRPr b="0" sz="1000" spc="-1" strike="noStrike">
                      <a:solidFill>
                        <a:srgbClr val="000000"/>
                      </a:solidFill>
                      <a:latin typeface="Arial"/>
                      <a:ea typeface="DejaVu Sans"/>
                    </a:defRPr>
                  </a:pPr>
                </a:p>
              </c:txPr>
              <c:tx>
                <c:rich>
                  <a:bodyPr/>
                  <a:p>
                    <a:r>
                      <a:rPr b="0" lang="ru-RU" sz="1300" spc="-1" strike="noStrike">
                        <a:latin typeface="Arial"/>
                      </a:rPr>
                      <a:t>61,3</a:t>
                    </a:r>
                    <a:r>
                      <a:rPr b="0" lang="en-US" sz="1300" spc="-1" strike="noStrike">
                        <a:latin typeface="Arial"/>
                      </a:rPr>
                      <a:t>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eparator>
</c:separator>
            </c:dLbl>
            <c:txPr>
              <a:bodyPr/>
              <a:lstStyle/>
              <a:p>
                <a:pPr>
                  <a:defRPr b="0" sz="1800" spc="-1" strike="noStrike">
                    <a:solidFill>
                      <a:srgbClr val="000000"/>
                    </a:solidFill>
                    <a:latin typeface="Century Gothic"/>
                    <a:ea typeface="DejaVu Sans"/>
                  </a:defRPr>
                </a:pPr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eparator>
</c:separator>
            <c:showLeaderLines val="0"/>
          </c:dLbls>
          <c:cat>
            <c:strRef>
              <c:f>categories</c:f>
              <c:strCache>
                <c:ptCount val="6"/>
                <c:pt idx="0">
                  <c:v>Налог на доходы физических лиц</c:v>
                </c:pt>
                <c:pt idx="1">
                  <c:v>Штрафы, санкции, возмещение ущерба</c:v>
                </c:pt>
                <c:pt idx="2">
                  <c:v>налоги на совокупный доход</c:v>
                </c:pt>
                <c:pt idx="3">
                  <c:v>Налог на имущество </c:v>
                </c:pt>
                <c:pt idx="4">
                  <c:v>Аренда</c:v>
                </c:pt>
                <c:pt idx="5">
                  <c:v>Земельный налог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6"/>
                <c:pt idx="0">
                  <c:v>2861.9</c:v>
                </c:pt>
                <c:pt idx="1">
                  <c:v>0.5</c:v>
                </c:pt>
                <c:pt idx="2">
                  <c:v>382.1</c:v>
                </c:pt>
                <c:pt idx="3">
                  <c:v>189</c:v>
                </c:pt>
                <c:pt idx="4">
                  <c:v>338.6</c:v>
                </c:pt>
                <c:pt idx="5">
                  <c:v>7884.9</c:v>
                </c:pt>
              </c:numCache>
            </c:numRef>
          </c:val>
        </c:ser>
        <c:firstSliceAng val="0"/>
      </c:pieChart>
      <c:spPr>
        <a:solidFill>
          <a:srgbClr val="ffffff"/>
        </a:solidFill>
        <a:ln>
          <a:noFill/>
        </a:ln>
      </c:spPr>
    </c:plotArea>
    <c:legend>
      <c:legendPos val="r"/>
      <c:layout>
        <c:manualLayout>
          <c:xMode val="edge"/>
          <c:yMode val="edge"/>
          <c:x val="0.646130127533331"/>
          <c:y val="0.0777321639586947"/>
          <c:w val="0.320065797593855"/>
          <c:h val="0.868013222196093"/>
        </c:manualLayout>
      </c:layout>
      <c:overlay val="0"/>
      <c:spPr>
        <a:noFill/>
        <a:ln>
          <a:noFill/>
        </a:ln>
      </c:spPr>
      <c:txPr>
        <a:bodyPr/>
        <a:lstStyle/>
        <a:p>
          <a:pPr>
            <a:defRPr b="0" sz="1200" spc="-1" strike="noStrike">
              <a:solidFill>
                <a:srgbClr val="000000"/>
              </a:solidFill>
              <a:latin typeface="Century Gothic"/>
              <a:ea typeface="DejaVu Sans"/>
            </a:defRPr>
          </a:pPr>
        </a:p>
      </c:txPr>
    </c:legend>
    <c:plotVisOnly val="1"/>
    <c:dispBlanksAs val="zero"/>
  </c:chart>
  <c:spPr>
    <a:noFill/>
    <a:ln w="9360">
      <a:solidFill>
        <a:srgbClr val="d9d9d9"/>
      </a:solidFill>
      <a:round/>
    </a:ln>
  </c:spPr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1" lang="ru-RU" sz="1600" spc="-1" strike="noStrike">
                <a:solidFill>
                  <a:srgbClr val="000000"/>
                </a:solidFill>
                <a:latin typeface="Century Gothic"/>
                <a:ea typeface="DejaVu Sans"/>
              </a:defRPr>
            </a:pPr>
            <a:r>
              <a:rPr b="1" lang="ru-RU" sz="1600" spc="-1" strike="noStrike">
                <a:solidFill>
                  <a:srgbClr val="000000"/>
                </a:solidFill>
                <a:latin typeface="Century Gothic"/>
                <a:ea typeface="DejaVu Sans"/>
              </a:rPr>
              <a:t>Всего 21 102,8 тыс. рублей    </a:t>
            </a:r>
          </a:p>
        </c:rich>
      </c:tx>
      <c:layout>
        <c:manualLayout>
          <c:xMode val="edge"/>
          <c:yMode val="edge"/>
          <c:x val="0.351320943411951"/>
          <c:y val="0.0141665049485736"/>
        </c:manualLayout>
      </c:layout>
      <c:overlay val="0"/>
      <c:spPr>
        <a:noFill/>
        <a:ln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0820068339028252"/>
          <c:y val="0.169868684908468"/>
          <c:w val="0.493541128427369"/>
          <c:h val="0.768872501455463"/>
        </c:manualLayout>
      </c:layout>
      <c:pie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b31166"/>
            </a:solidFill>
            <a:ln>
              <a:noFill/>
            </a:ln>
          </c:spPr>
          <c:explosion val="25"/>
          <c:dPt>
            <c:idx val="0"/>
            <c:explosion val="24"/>
            <c:spPr>
              <a:solidFill>
                <a:srgbClr val="9f0f5a"/>
              </a:solidFill>
              <a:ln>
                <a:noFill/>
              </a:ln>
            </c:spPr>
          </c:dPt>
          <c:dPt>
            <c:idx val="1"/>
            <c:explosion val="25"/>
            <c:spPr>
              <a:solidFill>
                <a:srgbClr val="ca3662"/>
              </a:solidFill>
              <a:ln>
                <a:noFill/>
              </a:ln>
            </c:spPr>
          </c:dPt>
          <c:dPt>
            <c:idx val="2"/>
            <c:explosion val="25"/>
            <c:spPr>
              <a:solidFill>
                <a:srgbClr val="cb5435"/>
              </a:solidFill>
              <a:ln>
                <a:noFill/>
              </a:ln>
            </c:spPr>
          </c:dPt>
          <c:dPt>
            <c:idx val="3"/>
            <c:explosion val="25"/>
            <c:spPr>
              <a:solidFill>
                <a:srgbClr val="cf8333"/>
              </a:solidFill>
              <a:ln>
                <a:noFill/>
              </a:ln>
            </c:spPr>
          </c:dPt>
          <c:dPt>
            <c:idx val="4"/>
            <c:explosion val="25"/>
            <c:spPr>
              <a:solidFill>
                <a:srgbClr val="8a5fd7"/>
              </a:solidFill>
              <a:ln>
                <a:noFill/>
              </a:ln>
            </c:spPr>
          </c:dPt>
          <c:dPt>
            <c:idx val="5"/>
            <c:explosion val="25"/>
            <c:spPr>
              <a:solidFill>
                <a:srgbClr val="bd36b9"/>
              </a:solidFill>
              <a:ln>
                <a:noFill/>
              </a:ln>
            </c:spPr>
          </c:dPt>
          <c:dPt>
            <c:idx val="6"/>
            <c:explosion val="25"/>
            <c:spPr>
              <a:solidFill>
                <a:srgbClr val="c8879c"/>
              </a:solidFill>
              <a:ln>
                <a:noFill/>
              </a:ln>
            </c:spPr>
          </c:dPt>
          <c:dPt>
            <c:idx val="7"/>
            <c:explosion val="25"/>
            <c:spPr>
              <a:solidFill>
                <a:srgbClr val="e98ea0"/>
              </a:solidFill>
              <a:ln>
                <a:noFill/>
              </a:ln>
            </c:spPr>
          </c:dPt>
          <c:dPt>
            <c:idx val="8"/>
            <c:explosion val="25"/>
            <c:spPr>
              <a:solidFill>
                <a:srgbClr val="ea998e"/>
              </a:solidFill>
              <a:ln>
                <a:noFill/>
              </a:ln>
            </c:spPr>
          </c:dPt>
          <c:dLbls>
            <c:numFmt formatCode="0.0%" sourceLinked="0"/>
            <c:dLbl>
              <c:idx val="0"/>
              <c:numFmt formatCode="0.0%" sourceLinked="0"/>
              <c:txPr>
                <a:bodyPr/>
                <a:lstStyle/>
                <a:p>
                  <a:pPr>
                    <a:defRPr b="0" sz="1000" spc="-1" strike="noStrike">
                      <a:solidFill>
                        <a:srgbClr val="000000"/>
                      </a:solidFill>
                      <a:latin typeface="Arial"/>
                      <a:ea typeface="DejaVu Sans"/>
                    </a:defRPr>
                  </a:pPr>
                </a:p>
              </c:txPr>
              <c:tx>
                <c:rich>
                  <a:bodyPr/>
                  <a:p>
                    <a:r>
                      <a:rPr b="0" lang="ru-RU" sz="1300" spc="-1" strike="noStrike">
                        <a:latin typeface="Arial"/>
                      </a:rPr>
                      <a:t>6,7</a:t>
                    </a:r>
                    <a:r>
                      <a:rPr b="0" lang="en-US" sz="1300" spc="-1" strike="noStrike">
                        <a:latin typeface="Arial"/>
                      </a:rPr>
                      <a:t>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eparator>
</c:separator>
            </c:dLbl>
            <c:dLbl>
              <c:idx val="1"/>
              <c:numFmt formatCode="0.0%" sourceLinked="0"/>
              <c:txPr>
                <a:bodyPr/>
                <a:lstStyle/>
                <a:p>
                  <a:pPr>
                    <a:defRPr b="0" sz="1800" spc="-1" strike="noStrike">
                      <a:solidFill>
                        <a:srgbClr val="000000"/>
                      </a:solidFill>
                      <a:latin typeface="Century Gothic"/>
                      <a:ea typeface="DejaVu Sans"/>
                    </a:defRPr>
                  </a:pPr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eparator>
</c:separator>
            </c:dLbl>
            <c:dLbl>
              <c:idx val="2"/>
              <c:numFmt formatCode="0.0%" sourceLinked="0"/>
              <c:txPr>
                <a:bodyPr/>
                <a:lstStyle/>
                <a:p>
                  <a:pPr>
                    <a:defRPr b="0" sz="1000" spc="-1" strike="noStrike">
                      <a:solidFill>
                        <a:srgbClr val="000000"/>
                      </a:solidFill>
                      <a:latin typeface="Arial"/>
                      <a:ea typeface="DejaVu Sans"/>
                    </a:defRPr>
                  </a:pPr>
                </a:p>
              </c:txPr>
              <c:tx>
                <c:rich>
                  <a:bodyPr/>
                  <a:p>
                    <a:r>
                      <a:rPr b="0" lang="ru-RU" sz="1300" spc="-1" strike="noStrike">
                        <a:latin typeface="Arial"/>
                      </a:rPr>
                      <a:t>16,2</a:t>
                    </a:r>
                    <a:r>
                      <a:rPr b="0" lang="en-US" sz="1300" spc="-1" strike="noStrike">
                        <a:latin typeface="Arial"/>
                      </a:rPr>
                      <a:t>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eparator>
</c:separator>
            </c:dLbl>
            <c:dLbl>
              <c:idx val="3"/>
              <c:numFmt formatCode="0.0%" sourceLinked="0"/>
              <c:txPr>
                <a:bodyPr/>
                <a:lstStyle/>
                <a:p>
                  <a:pPr>
                    <a:defRPr b="0" sz="1000" spc="-1" strike="noStrike">
                      <a:solidFill>
                        <a:srgbClr val="000000"/>
                      </a:solidFill>
                      <a:latin typeface="Arial"/>
                      <a:ea typeface="DejaVu Sans"/>
                    </a:defRPr>
                  </a:pPr>
                </a:p>
              </c:txPr>
              <c:tx>
                <c:rich>
                  <a:bodyPr/>
                  <a:p>
                    <a:r>
                      <a:rPr b="0" lang="ru-RU" sz="1300" spc="-1" strike="noStrike">
                        <a:latin typeface="Arial"/>
                      </a:rPr>
                      <a:t>1,4</a:t>
                    </a:r>
                    <a:r>
                      <a:rPr b="0" lang="en-US" sz="1300" spc="-1" strike="noStrike">
                        <a:latin typeface="Arial"/>
                      </a:rPr>
                      <a:t>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eparator>
</c:separator>
            </c:dLbl>
            <c:dLbl>
              <c:idx val="4"/>
              <c:numFmt formatCode="0.0%" sourceLinked="0"/>
              <c:txPr>
                <a:bodyPr/>
                <a:lstStyle/>
                <a:p>
                  <a:pPr>
                    <a:defRPr b="0" sz="1000" spc="-1" strike="noStrike">
                      <a:solidFill>
                        <a:srgbClr val="000000"/>
                      </a:solidFill>
                      <a:latin typeface="Arial"/>
                      <a:ea typeface="DejaVu Sans"/>
                    </a:defRPr>
                  </a:pPr>
                </a:p>
              </c:txPr>
              <c:tx>
                <c:rich>
                  <a:bodyPr/>
                  <a:p>
                    <a:r>
                      <a:rPr b="0" lang="ru-RU" sz="1300" spc="-1" strike="noStrike">
                        <a:latin typeface="Arial"/>
                      </a:rPr>
                      <a:t>90,9</a:t>
                    </a:r>
                    <a:r>
                      <a:rPr b="0" lang="en-US" sz="1300" spc="-1" strike="noStrike">
                        <a:latin typeface="Arial"/>
                      </a:rPr>
                      <a:t>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eparator>
</c:separator>
            </c:dLbl>
            <c:dLbl>
              <c:idx val="5"/>
              <c:numFmt formatCode="0.0%" sourceLinked="0"/>
              <c:txPr>
                <a:bodyPr/>
                <a:lstStyle/>
                <a:p>
                  <a:pPr>
                    <a:defRPr b="0" sz="1800" spc="-1" strike="noStrike">
                      <a:solidFill>
                        <a:srgbClr val="000000"/>
                      </a:solidFill>
                      <a:latin typeface="Century Gothic"/>
                      <a:ea typeface="DejaVu Sans"/>
                    </a:defRPr>
                  </a:pPr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eparator>
</c:separator>
            </c:dLbl>
            <c:dLbl>
              <c:idx val="6"/>
              <c:numFmt formatCode="0.0%" sourceLinked="0"/>
              <c:txPr>
                <a:bodyPr/>
                <a:lstStyle/>
                <a:p>
                  <a:pPr>
                    <a:defRPr b="0" sz="1800" spc="-1" strike="noStrike">
                      <a:solidFill>
                        <a:srgbClr val="000000"/>
                      </a:solidFill>
                      <a:latin typeface="Century Gothic"/>
                      <a:ea typeface="DejaVu Sans"/>
                    </a:defRPr>
                  </a:pPr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eparator>
</c:separator>
            </c:dLbl>
            <c:dLbl>
              <c:idx val="7"/>
              <c:numFmt formatCode="0.0%" sourceLinked="0"/>
              <c:txPr>
                <a:bodyPr/>
                <a:lstStyle/>
                <a:p>
                  <a:pPr>
                    <a:defRPr b="0" sz="1800" spc="-1" strike="noStrike">
                      <a:solidFill>
                        <a:srgbClr val="000000"/>
                      </a:solidFill>
                      <a:latin typeface="Century Gothic"/>
                      <a:ea typeface="DejaVu Sans"/>
                    </a:defRPr>
                  </a:pPr>
                </a:p>
              </c:txPr>
              <c:dLblPos val="bestFit"/>
              <c:showLegendKey val="0"/>
              <c:showVal val="0"/>
              <c:showCatName val="0"/>
              <c:showSerName val="0"/>
              <c:showPercent val="0"/>
              <c:separator>
</c:separator>
            </c:dLbl>
            <c:dLbl>
              <c:idx val="8"/>
              <c:numFmt formatCode="0.0%" sourceLinked="0"/>
              <c:txPr>
                <a:bodyPr/>
                <a:lstStyle/>
                <a:p>
                  <a:pPr>
                    <a:defRPr b="0" sz="1800" spc="-1" strike="noStrike">
                      <a:solidFill>
                        <a:srgbClr val="000000"/>
                      </a:solidFill>
                      <a:latin typeface="Century Gothic"/>
                      <a:ea typeface="DejaVu Sans"/>
                    </a:defRPr>
                  </a:pPr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eparator>
</c:separator>
            </c:dLbl>
            <c:txPr>
              <a:bodyPr/>
              <a:lstStyle/>
              <a:p>
                <a:pPr>
                  <a:defRPr b="0" sz="1800" spc="-1" strike="noStrike">
                    <a:solidFill>
                      <a:srgbClr val="000000"/>
                    </a:solidFill>
                    <a:latin typeface="Century Gothic"/>
                    <a:ea typeface="DejaVu Sans"/>
                  </a:defRPr>
                </a:pPr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eparator>
</c:separator>
            <c:showLeaderLines val="0"/>
          </c:dLbls>
          <c:cat>
            <c:strRef>
              <c:f>categories</c:f>
              <c:strCache>
                <c:ptCount val="9"/>
                <c:pt idx="0">
                  <c:v>Общегосударственные вопросы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Национальная экономика</c:v>
                </c:pt>
                <c:pt idx="3">
                  <c:v>Жилищно-коммунальное хозяйство</c:v>
                </c:pt>
                <c:pt idx="4">
                  <c:v>Культура , кинемотография</c:v>
                </c:pt>
                <c:pt idx="5">
                  <c:v>Национальная оборона</c:v>
                </c:pt>
                <c:pt idx="6">
                  <c:v>Физическая культура и спорт</c:v>
                </c:pt>
                <c:pt idx="7">
                  <c:v>Социальная политика</c:v>
                </c:pt>
                <c:pt idx="8">
                  <c:v>Образование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9"/>
                <c:pt idx="0">
                  <c:v>9076.4</c:v>
                </c:pt>
                <c:pt idx="1">
                  <c:v>24.9</c:v>
                </c:pt>
                <c:pt idx="2">
                  <c:v>352.2</c:v>
                </c:pt>
                <c:pt idx="3">
                  <c:v>2823.8</c:v>
                </c:pt>
                <c:pt idx="4">
                  <c:v>8956.8</c:v>
                </c:pt>
                <c:pt idx="5">
                  <c:v>400.8</c:v>
                </c:pt>
                <c:pt idx="6">
                  <c:v>56.8</c:v>
                </c:pt>
                <c:pt idx="7">
                  <c:v>101.6</c:v>
                </c:pt>
                <c:pt idx="8">
                  <c:v>21.8</c:v>
                </c:pt>
              </c:numCache>
            </c:numRef>
          </c:val>
        </c:ser>
        <c:firstSliceAng val="0"/>
      </c:pieChart>
      <c:spPr>
        <a:solidFill>
          <a:srgbClr val="ffffff"/>
        </a:solidFill>
        <a:ln>
          <a:noFill/>
        </a:ln>
      </c:spPr>
    </c:plotArea>
    <c:legend>
      <c:legendPos val="r"/>
      <c:layout>
        <c:manualLayout>
          <c:xMode val="edge"/>
          <c:yMode val="edge"/>
          <c:x val="0.607654705032775"/>
          <c:y val="0.0777321639586947"/>
          <c:w val="0.358541180609562"/>
          <c:h val="0.868013222196093"/>
        </c:manualLayout>
      </c:layout>
      <c:overlay val="0"/>
      <c:spPr>
        <a:noFill/>
        <a:ln>
          <a:noFill/>
        </a:ln>
      </c:spPr>
      <c:txPr>
        <a:bodyPr/>
        <a:lstStyle/>
        <a:p>
          <a:pPr>
            <a:defRPr b="0" sz="1200" spc="-1" strike="noStrike">
              <a:solidFill>
                <a:srgbClr val="000000"/>
              </a:solidFill>
              <a:latin typeface="Century Gothic"/>
              <a:ea typeface="DejaVu Sans"/>
            </a:defRPr>
          </a:pPr>
        </a:p>
      </c:txPr>
    </c:legend>
    <c:plotVisOnly val="1"/>
    <c:dispBlanksAs val="zero"/>
  </c:chart>
  <c:spPr>
    <a:noFill/>
    <a:ln w="9360">
      <a:solidFill>
        <a:srgbClr val="d9d9d9"/>
      </a:solidFill>
      <a:round/>
    </a:ln>
  </c:spPr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1" lang="ru-RU" sz="1600" spc="-1" strike="noStrike">
                <a:solidFill>
                  <a:srgbClr val="000000"/>
                </a:solidFill>
                <a:latin typeface="Century Gothic"/>
                <a:ea typeface="DejaVu Sans"/>
              </a:defRPr>
            </a:pPr>
            <a:r>
              <a:rPr b="1" lang="ru-RU" sz="1600" spc="-1" strike="noStrike">
                <a:solidFill>
                  <a:srgbClr val="000000"/>
                </a:solidFill>
                <a:latin typeface="Century Gothic"/>
                <a:ea typeface="DejaVu Sans"/>
              </a:rPr>
              <a:t>Всего 19 666,5 тыс. рублей    </a:t>
            </a:r>
          </a:p>
        </c:rich>
      </c:tx>
      <c:layout>
        <c:manualLayout>
          <c:xMode val="edge"/>
          <c:yMode val="edge"/>
          <c:x val="0.351320943411951"/>
          <c:y val="0.0141586023251283"/>
        </c:manualLayout>
      </c:layout>
      <c:overlay val="0"/>
      <c:spPr>
        <a:noFill/>
        <a:ln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0820068339028252"/>
          <c:y val="0.169838280184452"/>
          <c:w val="0.493541128427369"/>
          <c:h val="0.768916022601806"/>
        </c:manualLayout>
      </c:layout>
      <c:spPr>
        <a:solidFill>
          <a:srgbClr val="ffffff"/>
        </a:solidFill>
        <a:ln>
          <a:noFill/>
        </a:ln>
      </c:spPr>
    </c:plotArea>
    <c:legend>
      <c:legendPos val="r"/>
      <c:layout>
        <c:manualLayout>
          <c:xMode val="edge"/>
          <c:yMode val="edge"/>
          <c:x val="0.607654705032775"/>
          <c:y val="0.0777321639586947"/>
          <c:w val="0.358541180609562"/>
          <c:h val="0.868013222196093"/>
        </c:manualLayout>
      </c:layout>
      <c:overlay val="0"/>
      <c:spPr>
        <a:noFill/>
        <a:ln>
          <a:noFill/>
        </a:ln>
      </c:spPr>
      <c:txPr>
        <a:bodyPr/>
        <a:lstStyle/>
        <a:p>
          <a:pPr>
            <a:defRPr b="0" sz="1200" spc="-1" strike="noStrike">
              <a:solidFill>
                <a:srgbClr val="000000"/>
              </a:solidFill>
              <a:latin typeface="Century Gothic"/>
              <a:ea typeface="DejaVu Sans"/>
            </a:defRPr>
          </a:pPr>
        </a:p>
      </c:txPr>
    </c:legend>
    <c:plotVisOnly val="1"/>
    <c:dispBlanksAs val="zero"/>
  </c:chart>
  <c:spPr>
    <a:noFill/>
    <a:ln w="9360">
      <a:solidFill>
        <a:srgbClr val="d9d9d9"/>
      </a:solidFill>
      <a:round/>
    </a:ln>
  </c:spPr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1" lang="ru-RU" sz="1600" spc="-1" strike="noStrike">
                <a:solidFill>
                  <a:srgbClr val="000000"/>
                </a:solidFill>
                <a:latin typeface="Century Gothic"/>
                <a:ea typeface="DejaVu Sans"/>
              </a:defRPr>
            </a:pPr>
            <a:r>
              <a:rPr b="1" lang="ru-RU" sz="1600" spc="-1" strike="noStrike">
                <a:solidFill>
                  <a:srgbClr val="000000"/>
                </a:solidFill>
                <a:latin typeface="Century Gothic"/>
                <a:ea typeface="DejaVu Sans"/>
              </a:rPr>
              <a:t>Всего 18 212,8 тыс. рублей    </a:t>
            </a:r>
          </a:p>
        </c:rich>
      </c:tx>
      <c:layout>
        <c:manualLayout>
          <c:xMode val="edge"/>
          <c:yMode val="edge"/>
          <c:x val="0.344981938118423"/>
          <c:y val="0.0143534454763915"/>
        </c:manualLayout>
      </c:layout>
      <c:overlay val="0"/>
      <c:spPr>
        <a:noFill/>
        <a:ln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0782550651798335"/>
          <c:y val="0.140092225758265"/>
          <c:w val="0.483037537301712"/>
          <c:h val="0.798662077027992"/>
        </c:manualLayout>
      </c:layout>
      <c:pie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b31166"/>
            </a:solidFill>
            <a:ln>
              <a:noFill/>
            </a:ln>
          </c:spPr>
          <c:explosion val="25"/>
          <c:dPt>
            <c:idx val="0"/>
            <c:explosion val="25"/>
            <c:spPr>
              <a:solidFill>
                <a:srgbClr val="004586"/>
              </a:solidFill>
              <a:ln>
                <a:noFill/>
              </a:ln>
            </c:spPr>
          </c:dPt>
          <c:dPt>
            <c:idx val="1"/>
            <c:explosion val="25"/>
            <c:spPr>
              <a:solidFill>
                <a:srgbClr val="ff420e"/>
              </a:solidFill>
              <a:ln>
                <a:noFill/>
              </a:ln>
            </c:spPr>
          </c:dPt>
          <c:dPt>
            <c:idx val="2"/>
            <c:explosion val="25"/>
            <c:spPr>
              <a:solidFill>
                <a:srgbClr val="ffd320"/>
              </a:solidFill>
              <a:ln>
                <a:noFill/>
              </a:ln>
            </c:spPr>
          </c:dPt>
          <c:dPt>
            <c:idx val="3"/>
            <c:explosion val="25"/>
            <c:spPr>
              <a:solidFill>
                <a:srgbClr val="579d1c"/>
              </a:solidFill>
              <a:ln>
                <a:noFill/>
              </a:ln>
            </c:spPr>
          </c:dPt>
          <c:dPt>
            <c:idx val="4"/>
            <c:explosion val="25"/>
            <c:spPr>
              <a:solidFill>
                <a:srgbClr val="7e0021"/>
              </a:solidFill>
              <a:ln>
                <a:noFill/>
              </a:ln>
            </c:spPr>
          </c:dPt>
          <c:dPt>
            <c:idx val="5"/>
            <c:explosion val="25"/>
            <c:spPr>
              <a:solidFill>
                <a:srgbClr val="83caff"/>
              </a:solidFill>
              <a:ln>
                <a:noFill/>
              </a:ln>
            </c:spPr>
          </c:dPt>
          <c:dPt>
            <c:idx val="6"/>
            <c:explosion val="25"/>
            <c:spPr>
              <a:solidFill>
                <a:srgbClr val="314004"/>
              </a:solidFill>
              <a:ln>
                <a:noFill/>
              </a:ln>
            </c:spPr>
          </c:dPt>
          <c:dPt>
            <c:idx val="7"/>
            <c:explosion val="25"/>
            <c:spPr>
              <a:solidFill>
                <a:srgbClr val="aecf00"/>
              </a:solidFill>
              <a:ln>
                <a:noFill/>
              </a:ln>
            </c:spPr>
          </c:dPt>
          <c:dLbls>
            <c:numFmt formatCode="0.0%" sourceLinked="0"/>
            <c:dLbl>
              <c:idx val="0"/>
              <c:numFmt formatCode="0.0%" sourceLinked="0"/>
              <c:txPr>
                <a:bodyPr/>
                <a:lstStyle/>
                <a:p>
                  <a:pPr>
                    <a:defRPr b="0" sz="1800" spc="-1" strike="noStrike">
                      <a:solidFill>
                        <a:srgbClr val="000000"/>
                      </a:solidFill>
                      <a:latin typeface="Century Gothic"/>
                    </a:defRPr>
                  </a:pPr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eparator>
</c:separator>
            </c:dLbl>
            <c:dLbl>
              <c:idx val="1"/>
              <c:numFmt formatCode="0.0%" sourceLinked="0"/>
              <c:txPr>
                <a:bodyPr/>
                <a:lstStyle/>
                <a:p>
                  <a:pPr>
                    <a:defRPr b="0" sz="1800" spc="-1" strike="noStrike">
                      <a:solidFill>
                        <a:srgbClr val="000000"/>
                      </a:solidFill>
                      <a:latin typeface="Century Gothic"/>
                    </a:defRPr>
                  </a:pPr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eparator>
</c:separator>
            </c:dLbl>
            <c:dLbl>
              <c:idx val="2"/>
              <c:numFmt formatCode="0.0%" sourceLinked="0"/>
              <c:txPr>
                <a:bodyPr/>
                <a:lstStyle/>
                <a:p>
                  <a:pPr>
                    <a:defRPr b="0" sz="1800" spc="-1" strike="noStrike">
                      <a:solidFill>
                        <a:srgbClr val="000000"/>
                      </a:solidFill>
                      <a:latin typeface="Century Gothic"/>
                    </a:defRPr>
                  </a:pPr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eparator>
</c:separator>
            </c:dLbl>
            <c:dLbl>
              <c:idx val="3"/>
              <c:numFmt formatCode="0.0%" sourceLinked="0"/>
              <c:txPr>
                <a:bodyPr/>
                <a:lstStyle/>
                <a:p>
                  <a:pPr>
                    <a:defRPr b="0" sz="1800" spc="-1" strike="noStrike">
                      <a:solidFill>
                        <a:srgbClr val="000000"/>
                      </a:solidFill>
                      <a:latin typeface="Century Gothic"/>
                    </a:defRPr>
                  </a:pPr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eparator>
</c:separator>
            </c:dLbl>
            <c:dLbl>
              <c:idx val="4"/>
              <c:numFmt formatCode="0.0%" sourceLinked="0"/>
              <c:txPr>
                <a:bodyPr/>
                <a:lstStyle/>
                <a:p>
                  <a:pPr>
                    <a:defRPr b="0" sz="1800" spc="-1" strike="noStrike">
                      <a:solidFill>
                        <a:srgbClr val="000000"/>
                      </a:solidFill>
                      <a:latin typeface="Century Gothic"/>
                    </a:defRPr>
                  </a:pPr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eparator>
</c:separator>
            </c:dLbl>
            <c:dLbl>
              <c:idx val="5"/>
              <c:numFmt formatCode="0.0%" sourceLinked="0"/>
              <c:txPr>
                <a:bodyPr/>
                <a:lstStyle/>
                <a:p>
                  <a:pPr>
                    <a:defRPr b="0" sz="1800" spc="-1" strike="noStrike">
                      <a:solidFill>
                        <a:srgbClr val="000000"/>
                      </a:solidFill>
                      <a:latin typeface="Century Gothic"/>
                    </a:defRPr>
                  </a:pPr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eparator>
</c:separator>
            </c:dLbl>
            <c:dLbl>
              <c:idx val="6"/>
              <c:numFmt formatCode="0.0%" sourceLinked="0"/>
              <c:txPr>
                <a:bodyPr/>
                <a:lstStyle/>
                <a:p>
                  <a:pPr>
                    <a:defRPr b="0" sz="1800" spc="-1" strike="noStrike">
                      <a:solidFill>
                        <a:srgbClr val="000000"/>
                      </a:solidFill>
                      <a:latin typeface="Century Gothic"/>
                    </a:defRPr>
                  </a:pPr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eparator>
</c:separator>
            </c:dLbl>
            <c:dLbl>
              <c:idx val="7"/>
              <c:numFmt formatCode="0.0%" sourceLinked="0"/>
              <c:txPr>
                <a:bodyPr/>
                <a:lstStyle/>
                <a:p>
                  <a:pPr>
                    <a:defRPr b="0" sz="1800" spc="-1" strike="noStrike">
                      <a:solidFill>
                        <a:srgbClr val="000000"/>
                      </a:solidFill>
                      <a:latin typeface="Century Gothic"/>
                    </a:defRPr>
                  </a:pPr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eparator>
</c:separator>
            </c:dLbl>
            <c:txPr>
              <a:bodyPr/>
              <a:lstStyle/>
              <a:p>
                <a:pPr>
                  <a:defRPr b="0" sz="1800" spc="-1" strike="noStrike">
                    <a:solidFill>
                      <a:srgbClr val="000000"/>
                    </a:solidFill>
                    <a:latin typeface="Century Gothic"/>
                    <a:ea typeface="DejaVu Sans"/>
                  </a:defRPr>
                </a:pPr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eparator>
</c:separator>
            <c:showLeaderLines val="0"/>
          </c:dLbls>
          <c:cat>
            <c:strRef>
              <c:f>categories</c:f>
              <c:strCache>
                <c:ptCount val="8"/>
                <c:pt idx="0">
                  <c:v>Общегосударственные вопросы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Жилищно-коммунальное хозяйство</c:v>
                </c:pt>
                <c:pt idx="3">
                  <c:v>Культура , кинемотография</c:v>
                </c:pt>
                <c:pt idx="4">
                  <c:v>437,5</c:v>
                </c:pt>
                <c:pt idx="5">
                  <c:v>Физическая культура и спорт</c:v>
                </c:pt>
                <c:pt idx="6">
                  <c:v>Социальная политика</c:v>
                </c:pt>
                <c:pt idx="7">
                  <c:v>Образование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8"/>
                <c:pt idx="0">
                  <c:v>10074.6</c:v>
                </c:pt>
                <c:pt idx="1">
                  <c:v>24.9</c:v>
                </c:pt>
                <c:pt idx="2">
                  <c:v>849.5</c:v>
                </c:pt>
                <c:pt idx="3">
                  <c:v>6642</c:v>
                </c:pt>
                <c:pt idx="4">
                  <c:v>437.5</c:v>
                </c:pt>
                <c:pt idx="5">
                  <c:v>56.8</c:v>
                </c:pt>
                <c:pt idx="6">
                  <c:v>109.9</c:v>
                </c:pt>
                <c:pt idx="7">
                  <c:v>21.8</c:v>
                </c:pt>
              </c:numCache>
            </c:numRef>
          </c:val>
        </c:ser>
        <c:firstSliceAng val="0"/>
      </c:pieChart>
      <c:spPr>
        <a:solidFill>
          <a:srgbClr val="ffffff"/>
        </a:solidFill>
        <a:ln>
          <a:noFill/>
        </a:ln>
      </c:spPr>
    </c:plotArea>
    <c:legend>
      <c:legendPos val="r"/>
      <c:layout>
        <c:manualLayout>
          <c:xMode val="edge"/>
          <c:yMode val="edge"/>
          <c:x val="0.60762525522224"/>
          <c:y val="0.0776774696369423"/>
          <c:w val="0.358542427455138"/>
          <c:h val="0.868017666926474"/>
        </c:manualLayout>
      </c:layout>
      <c:overlay val="0"/>
      <c:spPr>
        <a:noFill/>
        <a:ln>
          <a:noFill/>
        </a:ln>
      </c:spPr>
      <c:txPr>
        <a:bodyPr/>
        <a:lstStyle/>
        <a:p>
          <a:pPr>
            <a:defRPr b="0" sz="1200" spc="-1" strike="noStrike">
              <a:solidFill>
                <a:srgbClr val="000000"/>
              </a:solidFill>
              <a:latin typeface="Century Gothic"/>
              <a:ea typeface="DejaVu Sans"/>
            </a:defRPr>
          </a:pPr>
        </a:p>
      </c:txPr>
    </c:legend>
    <c:plotVisOnly val="1"/>
    <c:dispBlanksAs val="zero"/>
  </c:chart>
  <c:spPr>
    <a:noFill/>
    <a:ln w="9360">
      <a:solidFill>
        <a:srgbClr val="d9d9d9"/>
      </a:solidFill>
      <a:round/>
    </a:ln>
  </c:spPr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1" lang="ru-RU" sz="1600" spc="-1" strike="noStrike">
                <a:solidFill>
                  <a:srgbClr val="000000"/>
                </a:solidFill>
                <a:latin typeface="Century Gothic"/>
                <a:ea typeface="DejaVu Sans"/>
              </a:defRPr>
            </a:pPr>
            <a:r>
              <a:rPr b="1" lang="ru-RU" sz="1600" spc="-1" strike="noStrike">
                <a:solidFill>
                  <a:srgbClr val="000000"/>
                </a:solidFill>
                <a:latin typeface="Century Gothic"/>
                <a:ea typeface="DejaVu Sans"/>
              </a:rPr>
              <a:t>Всего 16 876,1 тыс. рублей    </a:t>
            </a:r>
          </a:p>
        </c:rich>
      </c:tx>
      <c:layout>
        <c:manualLayout>
          <c:xMode val="edge"/>
          <c:yMode val="edge"/>
          <c:x val="0.345060468038323"/>
          <c:y val="0.014483340910567"/>
        </c:manualLayout>
      </c:layout>
      <c:overlay val="0"/>
      <c:spPr>
        <a:noFill/>
        <a:ln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0782550651798335"/>
          <c:y val="0.140092225758265"/>
          <c:w val="0.483037537301712"/>
          <c:h val="0.798662077027992"/>
        </c:manualLayout>
      </c:layout>
      <c:pie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b31166"/>
            </a:solidFill>
            <a:ln>
              <a:noFill/>
            </a:ln>
          </c:spPr>
          <c:explosion val="25"/>
          <c:dPt>
            <c:idx val="0"/>
            <c:explosion val="25"/>
            <c:spPr>
              <a:solidFill>
                <a:srgbClr val="004586"/>
              </a:solidFill>
              <a:ln>
                <a:noFill/>
              </a:ln>
            </c:spPr>
          </c:dPt>
          <c:dPt>
            <c:idx val="1"/>
            <c:explosion val="25"/>
            <c:spPr>
              <a:solidFill>
                <a:srgbClr val="ff420e"/>
              </a:solidFill>
              <a:ln>
                <a:noFill/>
              </a:ln>
            </c:spPr>
          </c:dPt>
          <c:dPt>
            <c:idx val="2"/>
            <c:explosion val="25"/>
            <c:spPr>
              <a:solidFill>
                <a:srgbClr val="ffd320"/>
              </a:solidFill>
              <a:ln>
                <a:noFill/>
              </a:ln>
            </c:spPr>
          </c:dPt>
          <c:dPt>
            <c:idx val="3"/>
            <c:explosion val="25"/>
            <c:spPr>
              <a:solidFill>
                <a:srgbClr val="579d1c"/>
              </a:solidFill>
              <a:ln>
                <a:noFill/>
              </a:ln>
            </c:spPr>
          </c:dPt>
          <c:dPt>
            <c:idx val="4"/>
            <c:explosion val="25"/>
            <c:spPr>
              <a:solidFill>
                <a:srgbClr val="7e0021"/>
              </a:solidFill>
              <a:ln>
                <a:noFill/>
              </a:ln>
            </c:spPr>
          </c:dPt>
          <c:dPt>
            <c:idx val="5"/>
            <c:explosion val="25"/>
            <c:spPr>
              <a:solidFill>
                <a:srgbClr val="83caff"/>
              </a:solidFill>
              <a:ln>
                <a:noFill/>
              </a:ln>
            </c:spPr>
          </c:dPt>
          <c:dPt>
            <c:idx val="6"/>
            <c:explosion val="25"/>
            <c:spPr>
              <a:solidFill>
                <a:srgbClr val="314004"/>
              </a:solidFill>
              <a:ln>
                <a:noFill/>
              </a:ln>
            </c:spPr>
          </c:dPt>
          <c:dPt>
            <c:idx val="7"/>
            <c:explosion val="25"/>
            <c:spPr>
              <a:solidFill>
                <a:srgbClr val="aecf00"/>
              </a:solidFill>
              <a:ln>
                <a:noFill/>
              </a:ln>
            </c:spPr>
          </c:dPt>
          <c:dLbls>
            <c:numFmt formatCode="0.0%" sourceLinked="0"/>
            <c:dLbl>
              <c:idx val="0"/>
              <c:numFmt formatCode="0.0%" sourceLinked="0"/>
              <c:txPr>
                <a:bodyPr/>
                <a:lstStyle/>
                <a:p>
                  <a:pPr>
                    <a:defRPr b="0" sz="1800" spc="-1" strike="noStrike">
                      <a:solidFill>
                        <a:srgbClr val="000000"/>
                      </a:solidFill>
                      <a:latin typeface="Century Gothic"/>
                    </a:defRPr>
                  </a:pPr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eparator>
</c:separator>
            </c:dLbl>
            <c:dLbl>
              <c:idx val="1"/>
              <c:numFmt formatCode="0.0%" sourceLinked="0"/>
              <c:txPr>
                <a:bodyPr/>
                <a:lstStyle/>
                <a:p>
                  <a:pPr>
                    <a:defRPr b="0" sz="1800" spc="-1" strike="noStrike">
                      <a:solidFill>
                        <a:srgbClr val="000000"/>
                      </a:solidFill>
                      <a:latin typeface="Century Gothic"/>
                    </a:defRPr>
                  </a:pPr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eparator>
</c:separator>
            </c:dLbl>
            <c:dLbl>
              <c:idx val="2"/>
              <c:numFmt formatCode="0.0%" sourceLinked="0"/>
              <c:txPr>
                <a:bodyPr/>
                <a:lstStyle/>
                <a:p>
                  <a:pPr>
                    <a:defRPr b="0" sz="1800" spc="-1" strike="noStrike">
                      <a:solidFill>
                        <a:srgbClr val="000000"/>
                      </a:solidFill>
                      <a:latin typeface="Century Gothic"/>
                    </a:defRPr>
                  </a:pPr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eparator>
</c:separator>
            </c:dLbl>
            <c:dLbl>
              <c:idx val="3"/>
              <c:numFmt formatCode="0.0%" sourceLinked="0"/>
              <c:txPr>
                <a:bodyPr/>
                <a:lstStyle/>
                <a:p>
                  <a:pPr>
                    <a:defRPr b="0" sz="1800" spc="-1" strike="noStrike">
                      <a:solidFill>
                        <a:srgbClr val="000000"/>
                      </a:solidFill>
                      <a:latin typeface="Century Gothic"/>
                    </a:defRPr>
                  </a:pPr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eparator>
</c:separator>
            </c:dLbl>
            <c:dLbl>
              <c:idx val="4"/>
              <c:numFmt formatCode="0.0%" sourceLinked="0"/>
              <c:txPr>
                <a:bodyPr/>
                <a:lstStyle/>
                <a:p>
                  <a:pPr>
                    <a:defRPr b="0" sz="1800" spc="-1" strike="noStrike">
                      <a:solidFill>
                        <a:srgbClr val="000000"/>
                      </a:solidFill>
                      <a:latin typeface="Century Gothic"/>
                    </a:defRPr>
                  </a:pPr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eparator>
</c:separator>
            </c:dLbl>
            <c:dLbl>
              <c:idx val="5"/>
              <c:numFmt formatCode="0.0%" sourceLinked="0"/>
              <c:txPr>
                <a:bodyPr/>
                <a:lstStyle/>
                <a:p>
                  <a:pPr>
                    <a:defRPr b="0" sz="1800" spc="-1" strike="noStrike">
                      <a:solidFill>
                        <a:srgbClr val="000000"/>
                      </a:solidFill>
                      <a:latin typeface="Century Gothic"/>
                    </a:defRPr>
                  </a:pPr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eparator>
</c:separator>
            </c:dLbl>
            <c:dLbl>
              <c:idx val="6"/>
              <c:numFmt formatCode="0.0%" sourceLinked="0"/>
              <c:txPr>
                <a:bodyPr/>
                <a:lstStyle/>
                <a:p>
                  <a:pPr>
                    <a:defRPr b="0" sz="1800" spc="-1" strike="noStrike">
                      <a:solidFill>
                        <a:srgbClr val="000000"/>
                      </a:solidFill>
                      <a:latin typeface="Century Gothic"/>
                    </a:defRPr>
                  </a:pPr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eparator>
</c:separator>
            </c:dLbl>
            <c:dLbl>
              <c:idx val="7"/>
              <c:numFmt formatCode="0.0%" sourceLinked="0"/>
              <c:txPr>
                <a:bodyPr/>
                <a:lstStyle/>
                <a:p>
                  <a:pPr>
                    <a:defRPr b="0" sz="1800" spc="-1" strike="noStrike">
                      <a:solidFill>
                        <a:srgbClr val="000000"/>
                      </a:solidFill>
                      <a:latin typeface="Century Gothic"/>
                    </a:defRPr>
                  </a:pPr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eparator>
</c:separator>
            </c:dLbl>
            <c:txPr>
              <a:bodyPr/>
              <a:lstStyle/>
              <a:p>
                <a:pPr>
                  <a:defRPr b="0" sz="1800" spc="-1" strike="noStrike">
                    <a:solidFill>
                      <a:srgbClr val="000000"/>
                    </a:solidFill>
                    <a:latin typeface="Century Gothic"/>
                    <a:ea typeface="DejaVu Sans"/>
                  </a:defRPr>
                </a:pPr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eparator>
</c:separator>
            <c:showLeaderLines val="0"/>
          </c:dLbls>
          <c:cat>
            <c:strRef>
              <c:f>categories</c:f>
              <c:strCache>
                <c:ptCount val="8"/>
                <c:pt idx="0">
                  <c:v>Общегосударственные вопросы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Жилищно-коммунальное хозяйство</c:v>
                </c:pt>
                <c:pt idx="3">
                  <c:v>Культура , кинемотография</c:v>
                </c:pt>
                <c:pt idx="4">
                  <c:v>437,5</c:v>
                </c:pt>
                <c:pt idx="5">
                  <c:v>Физическая культура и спорт</c:v>
                </c:pt>
                <c:pt idx="6">
                  <c:v>Социальная политика</c:v>
                </c:pt>
                <c:pt idx="7">
                  <c:v>Образование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8"/>
                <c:pt idx="0">
                  <c:v>1023.9</c:v>
                </c:pt>
                <c:pt idx="1">
                  <c:v>24.9</c:v>
                </c:pt>
                <c:pt idx="2">
                  <c:v>307</c:v>
                </c:pt>
                <c:pt idx="3">
                  <c:v>6151.8</c:v>
                </c:pt>
                <c:pt idx="4">
                  <c:v>437.5</c:v>
                </c:pt>
                <c:pt idx="5">
                  <c:v>56.8</c:v>
                </c:pt>
                <c:pt idx="6">
                  <c:v>109.9</c:v>
                </c:pt>
                <c:pt idx="7">
                  <c:v>21.8</c:v>
                </c:pt>
              </c:numCache>
            </c:numRef>
          </c:val>
        </c:ser>
        <c:firstSliceAng val="0"/>
      </c:pieChart>
      <c:spPr>
        <a:solidFill>
          <a:srgbClr val="ffffff"/>
        </a:solidFill>
        <a:ln>
          <a:noFill/>
        </a:ln>
      </c:spPr>
    </c:plotArea>
    <c:legend>
      <c:legendPos val="r"/>
      <c:layout>
        <c:manualLayout>
          <c:xMode val="edge"/>
          <c:yMode val="edge"/>
          <c:x val="0.60762525522224"/>
          <c:y val="0.0776774696369423"/>
          <c:w val="0.358542427455138"/>
          <c:h val="0.868017666926474"/>
        </c:manualLayout>
      </c:layout>
      <c:overlay val="0"/>
      <c:spPr>
        <a:noFill/>
        <a:ln>
          <a:noFill/>
        </a:ln>
      </c:spPr>
      <c:txPr>
        <a:bodyPr/>
        <a:lstStyle/>
        <a:p>
          <a:pPr>
            <a:defRPr b="0" sz="1200" spc="-1" strike="noStrike">
              <a:solidFill>
                <a:srgbClr val="000000"/>
              </a:solidFill>
              <a:latin typeface="Century Gothic"/>
              <a:ea typeface="DejaVu Sans"/>
            </a:defRPr>
          </a:pPr>
        </a:p>
      </c:txPr>
    </c:legend>
    <c:plotVisOnly val="1"/>
    <c:dispBlanksAs val="zero"/>
  </c:chart>
  <c:spPr>
    <a:noFill/>
    <a:ln w="9360">
      <a:solidFill>
        <a:srgbClr val="d9d9d9"/>
      </a:solidFill>
      <a:round/>
    </a:ln>
  </c:spPr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F29C900-7787-48FB-9D77-8484C0A8A38D}" type="doc">
      <dgm:prSet loTypeId="urn:microsoft.com/office/officeart/2005/8/layout/radial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18CC8B0-1983-41BD-882C-3439ED21E6C1}">
      <dgm:prSet phldrT="[Текст]" custT="1"/>
      <dgm:spPr>
        <a:solidFill>
          <a:schemeClr val="accent6">
            <a:lumMod val="60000"/>
            <a:lumOff val="40000"/>
          </a:schemeClr>
        </a:solidFill>
        <a:ln>
          <a:solidFill>
            <a:srgbClr val="00B0F0"/>
          </a:solidFill>
        </a:ln>
      </dgm:spPr>
      <dgm:t>
        <a:bodyPr/>
        <a:lstStyle/>
        <a:p>
          <a:r>
            <a: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Всего </a:t>
          </a:r>
          <a:r>
            <a: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42 660,2 тыс</a:t>
          </a:r>
          <a:r>
            <a: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. рублей</a:t>
          </a:r>
          <a:endParaRPr lang="ru-RU" sz="1800" b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9A325E56-3377-4970-8D84-BE4389E780CC}" type="parTrans" cxnId="{E0CDC42E-5AC0-48EE-AA27-EA6AADBBB2C1}">
      <dgm:prSet/>
      <dgm:spPr/>
      <dgm:t>
        <a:bodyPr/>
        <a:lstStyle/>
        <a:p>
          <a:endParaRPr lang="ru-RU"/>
        </a:p>
      </dgm:t>
    </dgm:pt>
    <dgm:pt modelId="{2A15DA79-5860-4CDE-A9F6-D911B73D9459}" type="sibTrans" cxnId="{E0CDC42E-5AC0-48EE-AA27-EA6AADBBB2C1}">
      <dgm:prSet/>
      <dgm:spPr/>
      <dgm:t>
        <a:bodyPr/>
        <a:lstStyle/>
        <a:p>
          <a:endParaRPr lang="ru-RU"/>
        </a:p>
      </dgm:t>
    </dgm:pt>
    <dgm:pt modelId="{431CFCAB-EC68-4F42-8790-3AFB3BA106B0}">
      <dgm:prSet phldrT="[Текст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ru-RU" sz="1400" dirty="0" smtClean="0">
              <a:solidFill>
                <a:schemeClr val="tx1">
                  <a:lumMod val="95000"/>
                  <a:lumOff val="5000"/>
                </a:schemeClr>
              </a:solidFill>
            </a:rPr>
            <a:t>Муниципальная политика</a:t>
          </a:r>
        </a:p>
        <a:p>
          <a:r>
            <a:rPr lang="ru-RU" sz="1400" dirty="0" smtClean="0">
              <a:solidFill>
                <a:schemeClr val="tx1">
                  <a:lumMod val="95000"/>
                  <a:lumOff val="5000"/>
                </a:schemeClr>
              </a:solidFill>
            </a:rPr>
            <a:t>1298 </a:t>
          </a:r>
          <a:r>
            <a:rPr lang="ru-RU" sz="1400" dirty="0" smtClean="0">
              <a:solidFill>
                <a:schemeClr val="tx1">
                  <a:lumMod val="95000"/>
                  <a:lumOff val="5000"/>
                </a:schemeClr>
              </a:solidFill>
            </a:rPr>
            <a:t>тыс. рублей</a:t>
          </a:r>
          <a:endParaRPr lang="ru-RU" sz="1400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EDEE688D-E571-40BA-B131-B9A712C06B9D}" type="parTrans" cxnId="{DA021E22-3951-4E45-A9CA-9687CA89F5EE}">
      <dgm:prSet/>
      <dgm:spPr/>
      <dgm:t>
        <a:bodyPr/>
        <a:lstStyle/>
        <a:p>
          <a:endParaRPr lang="ru-RU"/>
        </a:p>
      </dgm:t>
    </dgm:pt>
    <dgm:pt modelId="{270558E9-831D-4B36-8E22-C6BFE7A296C6}" type="sibTrans" cxnId="{DA021E22-3951-4E45-A9CA-9687CA89F5EE}">
      <dgm:prSet/>
      <dgm:spPr/>
      <dgm:t>
        <a:bodyPr/>
        <a:lstStyle/>
        <a:p>
          <a:endParaRPr lang="ru-RU"/>
        </a:p>
      </dgm:t>
    </dgm:pt>
    <dgm:pt modelId="{A01B82FD-AF69-4D93-827B-78B74233BFBD}">
      <dgm:prSet phldrT="[Текст]" custT="1"/>
      <dgm:spPr>
        <a:solidFill>
          <a:srgbClr val="92D050"/>
        </a:solidFill>
      </dgm:spPr>
      <dgm:t>
        <a:bodyPr/>
        <a:lstStyle/>
        <a:p>
          <a:r>
            <a:rPr lang="ru-RU" sz="1400" dirty="0" smtClean="0">
              <a:solidFill>
                <a:schemeClr val="tx1">
                  <a:lumMod val="95000"/>
                  <a:lumOff val="5000"/>
                </a:schemeClr>
              </a:solidFill>
            </a:rPr>
            <a:t>Развитие культуры,</a:t>
          </a:r>
        </a:p>
        <a:p>
          <a:r>
            <a:rPr lang="ru-RU" sz="1400" dirty="0" smtClean="0">
              <a:solidFill>
                <a:schemeClr val="tx1">
                  <a:lumMod val="95000"/>
                  <a:lumOff val="5000"/>
                </a:schemeClr>
              </a:solidFill>
            </a:rPr>
            <a:t> физической культуры и спорта</a:t>
          </a:r>
        </a:p>
        <a:p>
          <a:r>
            <a:rPr lang="ru-RU" sz="1400" dirty="0" smtClean="0">
              <a:solidFill>
                <a:schemeClr val="tx1">
                  <a:lumMod val="95000"/>
                  <a:lumOff val="5000"/>
                </a:schemeClr>
              </a:solidFill>
            </a:rPr>
            <a:t>7 568,3тыс</a:t>
          </a:r>
          <a:r>
            <a:rPr lang="ru-RU" sz="1400" dirty="0" smtClean="0">
              <a:solidFill>
                <a:schemeClr val="tx1">
                  <a:lumMod val="95000"/>
                  <a:lumOff val="5000"/>
                </a:schemeClr>
              </a:solidFill>
            </a:rPr>
            <a:t>. рублей</a:t>
          </a:r>
          <a:endParaRPr lang="ru-RU" sz="1400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C89C1B0D-1F00-47BA-A55E-2879C9AC934C}" type="parTrans" cxnId="{EBE5073B-850A-42AF-8651-7F0C4C332CDF}">
      <dgm:prSet/>
      <dgm:spPr/>
      <dgm:t>
        <a:bodyPr/>
        <a:lstStyle/>
        <a:p>
          <a:endParaRPr lang="ru-RU"/>
        </a:p>
      </dgm:t>
    </dgm:pt>
    <dgm:pt modelId="{0B1E03BA-0A16-485F-A0D7-D4FC7E649924}" type="sibTrans" cxnId="{EBE5073B-850A-42AF-8651-7F0C4C332CDF}">
      <dgm:prSet/>
      <dgm:spPr/>
      <dgm:t>
        <a:bodyPr/>
        <a:lstStyle/>
        <a:p>
          <a:endParaRPr lang="ru-RU"/>
        </a:p>
      </dgm:t>
    </dgm:pt>
    <dgm:pt modelId="{5D1AFD90-2AB0-44A2-8CC3-6280C4A9325A}">
      <dgm:prSet custT="1"/>
      <dgm:spPr>
        <a:solidFill>
          <a:srgbClr val="FFC000"/>
        </a:solidFill>
      </dgm:spPr>
      <dgm:t>
        <a:bodyPr/>
        <a:lstStyle/>
        <a:p>
          <a:r>
            <a:rPr lang="ru-RU" sz="1400" dirty="0" smtClean="0">
              <a:solidFill>
                <a:schemeClr val="tx1">
                  <a:lumMod val="95000"/>
                  <a:lumOff val="5000"/>
                </a:schemeClr>
              </a:solidFill>
            </a:rPr>
            <a:t>Управление муниципальными </a:t>
          </a:r>
          <a:r>
            <a:rPr lang="ru-RU" sz="1400" dirty="0" smtClean="0">
              <a:solidFill>
                <a:schemeClr val="tx1">
                  <a:lumMod val="95000"/>
                  <a:lumOff val="5000"/>
                </a:schemeClr>
              </a:solidFill>
            </a:rPr>
            <a:t>5 375,5 </a:t>
          </a:r>
          <a:r>
            <a:rPr lang="ru-RU" sz="1400" dirty="0" smtClean="0">
              <a:solidFill>
                <a:schemeClr val="tx1">
                  <a:lumMod val="95000"/>
                  <a:lumOff val="5000"/>
                </a:schemeClr>
              </a:solidFill>
            </a:rPr>
            <a:t>тыс. рублей</a:t>
          </a:r>
        </a:p>
        <a:p>
          <a:endParaRPr lang="ru-RU" sz="1400" dirty="0"/>
        </a:p>
      </dgm:t>
    </dgm:pt>
    <dgm:pt modelId="{AB0F4D8D-3213-4B61-82EF-9AEBF7E734D2}" type="parTrans" cxnId="{36C8A795-6D6F-4A5E-A5E5-5954ADFD20FC}">
      <dgm:prSet/>
      <dgm:spPr/>
      <dgm:t>
        <a:bodyPr/>
        <a:lstStyle/>
        <a:p>
          <a:endParaRPr lang="ru-RU"/>
        </a:p>
      </dgm:t>
    </dgm:pt>
    <dgm:pt modelId="{401557BB-0466-4F2D-AFFB-E73920473D2E}" type="sibTrans" cxnId="{36C8A795-6D6F-4A5E-A5E5-5954ADFD20FC}">
      <dgm:prSet/>
      <dgm:spPr/>
      <dgm:t>
        <a:bodyPr/>
        <a:lstStyle/>
        <a:p>
          <a:endParaRPr lang="ru-RU"/>
        </a:p>
      </dgm:t>
    </dgm:pt>
    <dgm:pt modelId="{074C90A6-348D-47ED-B5EE-172A12F6E2C2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sz="1400" dirty="0" smtClean="0">
              <a:solidFill>
                <a:schemeClr val="tx1">
                  <a:lumMod val="95000"/>
                  <a:lumOff val="5000"/>
                </a:schemeClr>
              </a:solidFill>
            </a:rPr>
            <a:t>Защита населения и территории от чрезвычайных ситуаций, обеспечение пожарной безопасности и безопасности людей на водных объектах</a:t>
          </a:r>
        </a:p>
        <a:p>
          <a:r>
            <a:rPr lang="ru-RU" sz="1400" dirty="0" smtClean="0">
              <a:solidFill>
                <a:schemeClr val="tx1">
                  <a:lumMod val="95000"/>
                  <a:lumOff val="5000"/>
                </a:schemeClr>
              </a:solidFill>
            </a:rPr>
            <a:t>27,9 тыс. рублей</a:t>
          </a:r>
          <a:endParaRPr lang="ru-RU" sz="1400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50299067-D889-4A72-9742-ECF26188D52B}" type="parTrans" cxnId="{6AA539EF-248B-4782-BEF7-F464EBC4D2E9}">
      <dgm:prSet/>
      <dgm:spPr/>
      <dgm:t>
        <a:bodyPr/>
        <a:lstStyle/>
        <a:p>
          <a:endParaRPr lang="ru-RU"/>
        </a:p>
      </dgm:t>
    </dgm:pt>
    <dgm:pt modelId="{5415AC98-011A-45E6-847A-2EFA3CC4A6D5}" type="sibTrans" cxnId="{6AA539EF-248B-4782-BEF7-F464EBC4D2E9}">
      <dgm:prSet/>
      <dgm:spPr/>
      <dgm:t>
        <a:bodyPr/>
        <a:lstStyle/>
        <a:p>
          <a:endParaRPr lang="ru-RU"/>
        </a:p>
      </dgm:t>
    </dgm:pt>
    <dgm:pt modelId="{BF2B68B5-A2B1-45A1-B97F-96DCCCBADE00}">
      <dgm:prSet custT="1"/>
      <dgm:spPr>
        <a:solidFill>
          <a:srgbClr val="FF99FF"/>
        </a:solidFill>
      </dgm:spPr>
      <dgm:t>
        <a:bodyPr/>
        <a:lstStyle/>
        <a:p>
          <a:r>
            <a:rPr lang="ru-RU" sz="1400" dirty="0" smtClean="0">
              <a:solidFill>
                <a:schemeClr val="tx1">
                  <a:lumMod val="95000"/>
                  <a:lumOff val="5000"/>
                </a:schemeClr>
              </a:solidFill>
            </a:rPr>
            <a:t>Благоустройство территории и жилищно-коммунальное хозяйство</a:t>
          </a:r>
        </a:p>
        <a:p>
          <a:r>
            <a:rPr lang="ru-RU" sz="1400" dirty="0" smtClean="0">
              <a:solidFill>
                <a:schemeClr val="tx1">
                  <a:lumMod val="95000"/>
                  <a:lumOff val="5000"/>
                </a:schemeClr>
              </a:solidFill>
            </a:rPr>
            <a:t>28 982,3 тыс</a:t>
          </a:r>
          <a:r>
            <a:rPr lang="ru-RU" sz="1400" dirty="0" smtClean="0">
              <a:solidFill>
                <a:schemeClr val="tx1">
                  <a:lumMod val="95000"/>
                  <a:lumOff val="5000"/>
                </a:schemeClr>
              </a:solidFill>
            </a:rPr>
            <a:t>. рублей</a:t>
          </a:r>
          <a:endParaRPr lang="ru-RU" sz="1400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0066CD48-B5CE-4F25-9A77-4BA8FE434D32}" type="parTrans" cxnId="{1152BD24-2160-494D-87A9-EEB99132C726}">
      <dgm:prSet/>
      <dgm:spPr/>
      <dgm:t>
        <a:bodyPr/>
        <a:lstStyle/>
        <a:p>
          <a:endParaRPr lang="ru-RU"/>
        </a:p>
      </dgm:t>
    </dgm:pt>
    <dgm:pt modelId="{E28557A3-A134-4AB1-B8EE-F47B197B45C7}" type="sibTrans" cxnId="{1152BD24-2160-494D-87A9-EEB99132C726}">
      <dgm:prSet/>
      <dgm:spPr/>
      <dgm:t>
        <a:bodyPr/>
        <a:lstStyle/>
        <a:p>
          <a:endParaRPr lang="ru-RU"/>
        </a:p>
      </dgm:t>
    </dgm:pt>
    <dgm:pt modelId="{CA41FBA5-78A7-43D6-B520-6DE238E9EF83}">
      <dgm:prSet custT="1"/>
      <dgm:spPr>
        <a:ln>
          <a:solidFill>
            <a:schemeClr val="tx1"/>
          </a:solidFill>
        </a:ln>
      </dgm:spPr>
      <dgm:t>
        <a:bodyPr/>
        <a:lstStyle/>
        <a:p>
          <a:r>
            <a:rPr lang="ru-RU" sz="1200" dirty="0" smtClean="0">
              <a:solidFill>
                <a:schemeClr val="tx1"/>
              </a:solidFill>
            </a:rPr>
            <a:t>Развитие </a:t>
          </a:r>
          <a:r>
            <a:rPr lang="ru-RU" sz="1200" dirty="0" smtClean="0">
              <a:solidFill>
                <a:schemeClr val="tx1"/>
              </a:solidFill>
            </a:rPr>
            <a:t>561,4539,8 </a:t>
          </a:r>
          <a:r>
            <a:rPr lang="ru-RU" sz="1200" dirty="0" smtClean="0">
              <a:solidFill>
                <a:schemeClr val="tx1"/>
              </a:solidFill>
            </a:rPr>
            <a:t>тыс. рублей</a:t>
          </a:r>
          <a:endParaRPr lang="ru-RU" sz="1200" dirty="0">
            <a:solidFill>
              <a:schemeClr val="tx1"/>
            </a:solidFill>
          </a:endParaRPr>
        </a:p>
      </dgm:t>
    </dgm:pt>
    <dgm:pt modelId="{371836DC-A25A-4207-B395-97F1D2C48793}" type="parTrans" cxnId="{357ABDFB-6516-4767-B20F-059938D68A23}">
      <dgm:prSet/>
      <dgm:spPr/>
      <dgm:t>
        <a:bodyPr/>
        <a:lstStyle/>
        <a:p>
          <a:endParaRPr lang="ru-RU"/>
        </a:p>
      </dgm:t>
    </dgm:pt>
    <dgm:pt modelId="{4B77013D-BAD5-4A1F-B57A-50BDB2397E6E}" type="sibTrans" cxnId="{357ABDFB-6516-4767-B20F-059938D68A23}">
      <dgm:prSet/>
      <dgm:spPr/>
      <dgm:t>
        <a:bodyPr/>
        <a:lstStyle/>
        <a:p>
          <a:endParaRPr lang="ru-RU"/>
        </a:p>
      </dgm:t>
    </dgm:pt>
    <dgm:pt modelId="{5AF4B050-67AD-45EC-92F0-E34CF669D743}" type="pres">
      <dgm:prSet presAssocID="{9F29C900-7787-48FB-9D77-8484C0A8A38D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27CC21-991B-4930-A77E-E36584A67069}" type="pres">
      <dgm:prSet presAssocID="{E18CC8B0-1983-41BD-882C-3439ED21E6C1}" presName="centerShape" presStyleLbl="node0" presStyleIdx="0" presStyleCnt="1" custScaleX="185467" custScaleY="70803" custLinFactNeighborX="3952" custLinFactNeighborY="-3896"/>
      <dgm:spPr/>
      <dgm:t>
        <a:bodyPr/>
        <a:lstStyle/>
        <a:p>
          <a:endParaRPr lang="ru-RU"/>
        </a:p>
      </dgm:t>
    </dgm:pt>
    <dgm:pt modelId="{9E3E4BE2-B7F9-4EDB-8550-0D5B061EC523}" type="pres">
      <dgm:prSet presAssocID="{EDEE688D-E571-40BA-B131-B9A712C06B9D}" presName="Name9" presStyleLbl="parChTrans1D2" presStyleIdx="0" presStyleCnt="6"/>
      <dgm:spPr/>
      <dgm:t>
        <a:bodyPr/>
        <a:lstStyle/>
        <a:p>
          <a:endParaRPr lang="ru-RU"/>
        </a:p>
      </dgm:t>
    </dgm:pt>
    <dgm:pt modelId="{8FC0FEE9-96D6-4AA5-B55D-B39E4F31F37A}" type="pres">
      <dgm:prSet presAssocID="{EDEE688D-E571-40BA-B131-B9A712C06B9D}" presName="connTx" presStyleLbl="parChTrans1D2" presStyleIdx="0" presStyleCnt="6"/>
      <dgm:spPr/>
      <dgm:t>
        <a:bodyPr/>
        <a:lstStyle/>
        <a:p>
          <a:endParaRPr lang="ru-RU"/>
        </a:p>
      </dgm:t>
    </dgm:pt>
    <dgm:pt modelId="{88C6EAC7-F063-42F7-A7DE-8C46B565FC17}" type="pres">
      <dgm:prSet presAssocID="{431CFCAB-EC68-4F42-8790-3AFB3BA106B0}" presName="node" presStyleLbl="node1" presStyleIdx="0" presStyleCnt="6" custScaleX="151118" custScaleY="98799" custRadScaleRad="77668" custRadScaleInc="435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4FBAE8-AB39-4202-BCDE-3DC2ABC8FA4C}" type="pres">
      <dgm:prSet presAssocID="{C89C1B0D-1F00-47BA-A55E-2879C9AC934C}" presName="Name9" presStyleLbl="parChTrans1D2" presStyleIdx="1" presStyleCnt="6"/>
      <dgm:spPr/>
      <dgm:t>
        <a:bodyPr/>
        <a:lstStyle/>
        <a:p>
          <a:endParaRPr lang="ru-RU"/>
        </a:p>
      </dgm:t>
    </dgm:pt>
    <dgm:pt modelId="{14A197C0-DB35-47FF-B8B7-D2E4AFFFDFDE}" type="pres">
      <dgm:prSet presAssocID="{C89C1B0D-1F00-47BA-A55E-2879C9AC934C}" presName="connTx" presStyleLbl="parChTrans1D2" presStyleIdx="1" presStyleCnt="6"/>
      <dgm:spPr/>
      <dgm:t>
        <a:bodyPr/>
        <a:lstStyle/>
        <a:p>
          <a:endParaRPr lang="ru-RU"/>
        </a:p>
      </dgm:t>
    </dgm:pt>
    <dgm:pt modelId="{D9CAF390-F236-4864-8020-8BCCDEFE127C}" type="pres">
      <dgm:prSet presAssocID="{A01B82FD-AF69-4D93-827B-78B74233BFBD}" presName="node" presStyleLbl="node1" presStyleIdx="1" presStyleCnt="6" custScaleX="212972" custScaleY="139366" custRadScaleRad="128748" custRadScaleInc="4391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441E3F-F26E-4727-8F7C-0C87E9851130}" type="pres">
      <dgm:prSet presAssocID="{AB0F4D8D-3213-4B61-82EF-9AEBF7E734D2}" presName="Name9" presStyleLbl="parChTrans1D2" presStyleIdx="2" presStyleCnt="6"/>
      <dgm:spPr/>
      <dgm:t>
        <a:bodyPr/>
        <a:lstStyle/>
        <a:p>
          <a:endParaRPr lang="ru-RU"/>
        </a:p>
      </dgm:t>
    </dgm:pt>
    <dgm:pt modelId="{B1BC96FF-7359-4168-9DC3-56950CCA7FDE}" type="pres">
      <dgm:prSet presAssocID="{AB0F4D8D-3213-4B61-82EF-9AEBF7E734D2}" presName="connTx" presStyleLbl="parChTrans1D2" presStyleIdx="2" presStyleCnt="6"/>
      <dgm:spPr/>
      <dgm:t>
        <a:bodyPr/>
        <a:lstStyle/>
        <a:p>
          <a:endParaRPr lang="ru-RU"/>
        </a:p>
      </dgm:t>
    </dgm:pt>
    <dgm:pt modelId="{6423915F-21BD-43BC-9B60-E7CE81B3DC00}" type="pres">
      <dgm:prSet presAssocID="{5D1AFD90-2AB0-44A2-8CC3-6280C4A9325A}" presName="node" presStyleLbl="node1" presStyleIdx="2" presStyleCnt="6" custScaleX="113923" custScaleY="225997" custRadScaleRad="168330" custRadScaleInc="4499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164DA9-A940-4225-89E4-51D6983F9EB8}" type="pres">
      <dgm:prSet presAssocID="{50299067-D889-4A72-9742-ECF26188D52B}" presName="Name9" presStyleLbl="parChTrans1D2" presStyleIdx="3" presStyleCnt="6"/>
      <dgm:spPr/>
      <dgm:t>
        <a:bodyPr/>
        <a:lstStyle/>
        <a:p>
          <a:endParaRPr lang="ru-RU"/>
        </a:p>
      </dgm:t>
    </dgm:pt>
    <dgm:pt modelId="{E407B458-15B7-4CB8-AD12-34DC1E2392EB}" type="pres">
      <dgm:prSet presAssocID="{50299067-D889-4A72-9742-ECF26188D52B}" presName="connTx" presStyleLbl="parChTrans1D2" presStyleIdx="3" presStyleCnt="6"/>
      <dgm:spPr/>
      <dgm:t>
        <a:bodyPr/>
        <a:lstStyle/>
        <a:p>
          <a:endParaRPr lang="ru-RU"/>
        </a:p>
      </dgm:t>
    </dgm:pt>
    <dgm:pt modelId="{B2968A6F-A5AC-46BF-93ED-B8EDEAA991A2}" type="pres">
      <dgm:prSet presAssocID="{074C90A6-348D-47ED-B5EE-172A12F6E2C2}" presName="node" presStyleLbl="node1" presStyleIdx="3" presStyleCnt="6" custScaleX="162163" custScaleY="157674" custRadScaleRad="150684" custRadScaleInc="-3548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50DB52-45E2-4D39-B879-BDB9A1780E90}" type="pres">
      <dgm:prSet presAssocID="{0066CD48-B5CE-4F25-9A77-4BA8FE434D32}" presName="Name9" presStyleLbl="parChTrans1D2" presStyleIdx="4" presStyleCnt="6"/>
      <dgm:spPr/>
      <dgm:t>
        <a:bodyPr/>
        <a:lstStyle/>
        <a:p>
          <a:endParaRPr lang="ru-RU"/>
        </a:p>
      </dgm:t>
    </dgm:pt>
    <dgm:pt modelId="{1463332A-62C8-4773-ABD2-2DA2880C2AAD}" type="pres">
      <dgm:prSet presAssocID="{0066CD48-B5CE-4F25-9A77-4BA8FE434D32}" presName="connTx" presStyleLbl="parChTrans1D2" presStyleIdx="4" presStyleCnt="6"/>
      <dgm:spPr/>
      <dgm:t>
        <a:bodyPr/>
        <a:lstStyle/>
        <a:p>
          <a:endParaRPr lang="ru-RU"/>
        </a:p>
      </dgm:t>
    </dgm:pt>
    <dgm:pt modelId="{8DFEDF81-2C56-4991-AC5F-A9B5F1733857}" type="pres">
      <dgm:prSet presAssocID="{BF2B68B5-A2B1-45A1-B97F-96DCCCBADE00}" presName="node" presStyleLbl="node1" presStyleIdx="4" presStyleCnt="6" custScaleX="190054" custScaleY="113938" custRadScaleRad="155065" custRadScaleInc="-4031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DFF0CC-3F08-4FF8-9DC8-FB94B7AF76B9}" type="pres">
      <dgm:prSet presAssocID="{371836DC-A25A-4207-B395-97F1D2C48793}" presName="Name9" presStyleLbl="parChTrans1D2" presStyleIdx="5" presStyleCnt="6"/>
      <dgm:spPr/>
      <dgm:t>
        <a:bodyPr/>
        <a:lstStyle/>
        <a:p>
          <a:endParaRPr lang="ru-RU"/>
        </a:p>
      </dgm:t>
    </dgm:pt>
    <dgm:pt modelId="{A3C9F454-2133-4A33-B6ED-B9951C48A7FE}" type="pres">
      <dgm:prSet presAssocID="{371836DC-A25A-4207-B395-97F1D2C48793}" presName="connTx" presStyleLbl="parChTrans1D2" presStyleIdx="5" presStyleCnt="6"/>
      <dgm:spPr/>
      <dgm:t>
        <a:bodyPr/>
        <a:lstStyle/>
        <a:p>
          <a:endParaRPr lang="ru-RU"/>
        </a:p>
      </dgm:t>
    </dgm:pt>
    <dgm:pt modelId="{FA6CAC94-E0E5-40E4-A342-B28B332B4B87}" type="pres">
      <dgm:prSet presAssocID="{CA41FBA5-78A7-43D6-B520-6DE238E9EF83}" presName="node" presStyleLbl="node1" presStyleIdx="5" presStyleCnt="6" custRadScaleRad="100354" custRadScaleInc="-24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3E7D170-534A-46EE-B356-1D6AEF05DEB9}" type="presOf" srcId="{5D1AFD90-2AB0-44A2-8CC3-6280C4A9325A}" destId="{6423915F-21BD-43BC-9B60-E7CE81B3DC00}" srcOrd="0" destOrd="0" presId="urn:microsoft.com/office/officeart/2005/8/layout/radial1"/>
    <dgm:cxn modelId="{E0CDC42E-5AC0-48EE-AA27-EA6AADBBB2C1}" srcId="{9F29C900-7787-48FB-9D77-8484C0A8A38D}" destId="{E18CC8B0-1983-41BD-882C-3439ED21E6C1}" srcOrd="0" destOrd="0" parTransId="{9A325E56-3377-4970-8D84-BE4389E780CC}" sibTransId="{2A15DA79-5860-4CDE-A9F6-D911B73D9459}"/>
    <dgm:cxn modelId="{CDBEF244-F54B-4A22-94EC-852D74339315}" type="presOf" srcId="{C89C1B0D-1F00-47BA-A55E-2879C9AC934C}" destId="{14A197C0-DB35-47FF-B8B7-D2E4AFFFDFDE}" srcOrd="1" destOrd="0" presId="urn:microsoft.com/office/officeart/2005/8/layout/radial1"/>
    <dgm:cxn modelId="{D25ED380-3E6B-4D5D-A57E-B2F1C996C1B6}" type="presOf" srcId="{431CFCAB-EC68-4F42-8790-3AFB3BA106B0}" destId="{88C6EAC7-F063-42F7-A7DE-8C46B565FC17}" srcOrd="0" destOrd="0" presId="urn:microsoft.com/office/officeart/2005/8/layout/radial1"/>
    <dgm:cxn modelId="{4434DF5E-DFCC-4A56-818D-CA0912E715BE}" type="presOf" srcId="{CA41FBA5-78A7-43D6-B520-6DE238E9EF83}" destId="{FA6CAC94-E0E5-40E4-A342-B28B332B4B87}" srcOrd="0" destOrd="0" presId="urn:microsoft.com/office/officeart/2005/8/layout/radial1"/>
    <dgm:cxn modelId="{702594F6-1209-4FA3-A5F7-510BF453BB22}" type="presOf" srcId="{EDEE688D-E571-40BA-B131-B9A712C06B9D}" destId="{8FC0FEE9-96D6-4AA5-B55D-B39E4F31F37A}" srcOrd="1" destOrd="0" presId="urn:microsoft.com/office/officeart/2005/8/layout/radial1"/>
    <dgm:cxn modelId="{6113F304-B961-4BDF-9BD8-7422CF5B8E67}" type="presOf" srcId="{50299067-D889-4A72-9742-ECF26188D52B}" destId="{E407B458-15B7-4CB8-AD12-34DC1E2392EB}" srcOrd="1" destOrd="0" presId="urn:microsoft.com/office/officeart/2005/8/layout/radial1"/>
    <dgm:cxn modelId="{4BA2958A-B126-4839-B6BD-66B4B3F9A44B}" type="presOf" srcId="{074C90A6-348D-47ED-B5EE-172A12F6E2C2}" destId="{B2968A6F-A5AC-46BF-93ED-B8EDEAA991A2}" srcOrd="0" destOrd="0" presId="urn:microsoft.com/office/officeart/2005/8/layout/radial1"/>
    <dgm:cxn modelId="{1152BD24-2160-494D-87A9-EEB99132C726}" srcId="{E18CC8B0-1983-41BD-882C-3439ED21E6C1}" destId="{BF2B68B5-A2B1-45A1-B97F-96DCCCBADE00}" srcOrd="4" destOrd="0" parTransId="{0066CD48-B5CE-4F25-9A77-4BA8FE434D32}" sibTransId="{E28557A3-A134-4AB1-B8EE-F47B197B45C7}"/>
    <dgm:cxn modelId="{74E9B288-1B5D-43E5-8466-490CC64DFAE8}" type="presOf" srcId="{E18CC8B0-1983-41BD-882C-3439ED21E6C1}" destId="{A527CC21-991B-4930-A77E-E36584A67069}" srcOrd="0" destOrd="0" presId="urn:microsoft.com/office/officeart/2005/8/layout/radial1"/>
    <dgm:cxn modelId="{6AA539EF-248B-4782-BEF7-F464EBC4D2E9}" srcId="{E18CC8B0-1983-41BD-882C-3439ED21E6C1}" destId="{074C90A6-348D-47ED-B5EE-172A12F6E2C2}" srcOrd="3" destOrd="0" parTransId="{50299067-D889-4A72-9742-ECF26188D52B}" sibTransId="{5415AC98-011A-45E6-847A-2EFA3CC4A6D5}"/>
    <dgm:cxn modelId="{D5C20BFF-2D79-4EB7-BF05-E114FCDCB098}" type="presOf" srcId="{C89C1B0D-1F00-47BA-A55E-2879C9AC934C}" destId="{D54FBAE8-AB39-4202-BCDE-3DC2ABC8FA4C}" srcOrd="0" destOrd="0" presId="urn:microsoft.com/office/officeart/2005/8/layout/radial1"/>
    <dgm:cxn modelId="{357ABDFB-6516-4767-B20F-059938D68A23}" srcId="{E18CC8B0-1983-41BD-882C-3439ED21E6C1}" destId="{CA41FBA5-78A7-43D6-B520-6DE238E9EF83}" srcOrd="5" destOrd="0" parTransId="{371836DC-A25A-4207-B395-97F1D2C48793}" sibTransId="{4B77013D-BAD5-4A1F-B57A-50BDB2397E6E}"/>
    <dgm:cxn modelId="{56D79FC9-CA9C-484C-8893-F081EDA76302}" type="presOf" srcId="{BF2B68B5-A2B1-45A1-B97F-96DCCCBADE00}" destId="{8DFEDF81-2C56-4991-AC5F-A9B5F1733857}" srcOrd="0" destOrd="0" presId="urn:microsoft.com/office/officeart/2005/8/layout/radial1"/>
    <dgm:cxn modelId="{0D90C990-10D0-4647-8B10-3000B4B72DA5}" type="presOf" srcId="{AB0F4D8D-3213-4B61-82EF-9AEBF7E734D2}" destId="{B1BC96FF-7359-4168-9DC3-56950CCA7FDE}" srcOrd="1" destOrd="0" presId="urn:microsoft.com/office/officeart/2005/8/layout/radial1"/>
    <dgm:cxn modelId="{C8D469FC-6422-497B-83D6-BA0E803FE6F7}" type="presOf" srcId="{EDEE688D-E571-40BA-B131-B9A712C06B9D}" destId="{9E3E4BE2-B7F9-4EDB-8550-0D5B061EC523}" srcOrd="0" destOrd="0" presId="urn:microsoft.com/office/officeart/2005/8/layout/radial1"/>
    <dgm:cxn modelId="{DBABE581-9398-4F30-A742-228B8D0D688C}" type="presOf" srcId="{A01B82FD-AF69-4D93-827B-78B74233BFBD}" destId="{D9CAF390-F236-4864-8020-8BCCDEFE127C}" srcOrd="0" destOrd="0" presId="urn:microsoft.com/office/officeart/2005/8/layout/radial1"/>
    <dgm:cxn modelId="{D0D8ABD8-F0DF-44C6-8DC3-F726FAEE36C7}" type="presOf" srcId="{371836DC-A25A-4207-B395-97F1D2C48793}" destId="{9CDFF0CC-3F08-4FF8-9DC8-FB94B7AF76B9}" srcOrd="0" destOrd="0" presId="urn:microsoft.com/office/officeart/2005/8/layout/radial1"/>
    <dgm:cxn modelId="{595505F0-E3BE-4F1F-BEF3-6073494A8027}" type="presOf" srcId="{AB0F4D8D-3213-4B61-82EF-9AEBF7E734D2}" destId="{40441E3F-F26E-4727-8F7C-0C87E9851130}" srcOrd="0" destOrd="0" presId="urn:microsoft.com/office/officeart/2005/8/layout/radial1"/>
    <dgm:cxn modelId="{EBE5073B-850A-42AF-8651-7F0C4C332CDF}" srcId="{E18CC8B0-1983-41BD-882C-3439ED21E6C1}" destId="{A01B82FD-AF69-4D93-827B-78B74233BFBD}" srcOrd="1" destOrd="0" parTransId="{C89C1B0D-1F00-47BA-A55E-2879C9AC934C}" sibTransId="{0B1E03BA-0A16-485F-A0D7-D4FC7E649924}"/>
    <dgm:cxn modelId="{F6F58540-5AFB-4882-89DB-B172A7141B32}" type="presOf" srcId="{9F29C900-7787-48FB-9D77-8484C0A8A38D}" destId="{5AF4B050-67AD-45EC-92F0-E34CF669D743}" srcOrd="0" destOrd="0" presId="urn:microsoft.com/office/officeart/2005/8/layout/radial1"/>
    <dgm:cxn modelId="{36C8A795-6D6F-4A5E-A5E5-5954ADFD20FC}" srcId="{E18CC8B0-1983-41BD-882C-3439ED21E6C1}" destId="{5D1AFD90-2AB0-44A2-8CC3-6280C4A9325A}" srcOrd="2" destOrd="0" parTransId="{AB0F4D8D-3213-4B61-82EF-9AEBF7E734D2}" sibTransId="{401557BB-0466-4F2D-AFFB-E73920473D2E}"/>
    <dgm:cxn modelId="{DA021E22-3951-4E45-A9CA-9687CA89F5EE}" srcId="{E18CC8B0-1983-41BD-882C-3439ED21E6C1}" destId="{431CFCAB-EC68-4F42-8790-3AFB3BA106B0}" srcOrd="0" destOrd="0" parTransId="{EDEE688D-E571-40BA-B131-B9A712C06B9D}" sibTransId="{270558E9-831D-4B36-8E22-C6BFE7A296C6}"/>
    <dgm:cxn modelId="{260A77A2-AC4D-4BC7-9120-1C67AC95F27F}" type="presOf" srcId="{50299067-D889-4A72-9742-ECF26188D52B}" destId="{40164DA9-A940-4225-89E4-51D6983F9EB8}" srcOrd="0" destOrd="0" presId="urn:microsoft.com/office/officeart/2005/8/layout/radial1"/>
    <dgm:cxn modelId="{AF440AD2-882C-4BC2-AF4D-68E2A179A676}" type="presOf" srcId="{0066CD48-B5CE-4F25-9A77-4BA8FE434D32}" destId="{1F50DB52-45E2-4D39-B879-BDB9A1780E90}" srcOrd="0" destOrd="0" presId="urn:microsoft.com/office/officeart/2005/8/layout/radial1"/>
    <dgm:cxn modelId="{C8CF00C7-489A-4C00-8C1F-A5C0C5D3C789}" type="presOf" srcId="{0066CD48-B5CE-4F25-9A77-4BA8FE434D32}" destId="{1463332A-62C8-4773-ABD2-2DA2880C2AAD}" srcOrd="1" destOrd="0" presId="urn:microsoft.com/office/officeart/2005/8/layout/radial1"/>
    <dgm:cxn modelId="{4AD85D4A-3A1D-4943-86A3-67CF3C1693AA}" type="presOf" srcId="{371836DC-A25A-4207-B395-97F1D2C48793}" destId="{A3C9F454-2133-4A33-B6ED-B9951C48A7FE}" srcOrd="1" destOrd="0" presId="urn:microsoft.com/office/officeart/2005/8/layout/radial1"/>
    <dgm:cxn modelId="{7FA14C2F-0BAB-402C-A348-CD7331317EF8}" type="presParOf" srcId="{5AF4B050-67AD-45EC-92F0-E34CF669D743}" destId="{A527CC21-991B-4930-A77E-E36584A67069}" srcOrd="0" destOrd="0" presId="urn:microsoft.com/office/officeart/2005/8/layout/radial1"/>
    <dgm:cxn modelId="{59561CE7-A1DF-4A10-8ABC-21965176A987}" type="presParOf" srcId="{5AF4B050-67AD-45EC-92F0-E34CF669D743}" destId="{9E3E4BE2-B7F9-4EDB-8550-0D5B061EC523}" srcOrd="1" destOrd="0" presId="urn:microsoft.com/office/officeart/2005/8/layout/radial1"/>
    <dgm:cxn modelId="{A55CFCEB-B8EF-4F51-90DA-162D35464CB6}" type="presParOf" srcId="{9E3E4BE2-B7F9-4EDB-8550-0D5B061EC523}" destId="{8FC0FEE9-96D6-4AA5-B55D-B39E4F31F37A}" srcOrd="0" destOrd="0" presId="urn:microsoft.com/office/officeart/2005/8/layout/radial1"/>
    <dgm:cxn modelId="{93DE98CD-C76F-4702-B353-52BA20BA07C8}" type="presParOf" srcId="{5AF4B050-67AD-45EC-92F0-E34CF669D743}" destId="{88C6EAC7-F063-42F7-A7DE-8C46B565FC17}" srcOrd="2" destOrd="0" presId="urn:microsoft.com/office/officeart/2005/8/layout/radial1"/>
    <dgm:cxn modelId="{92D073E3-D4FF-4C62-BE13-4DCB0ECA3A93}" type="presParOf" srcId="{5AF4B050-67AD-45EC-92F0-E34CF669D743}" destId="{D54FBAE8-AB39-4202-BCDE-3DC2ABC8FA4C}" srcOrd="3" destOrd="0" presId="urn:microsoft.com/office/officeart/2005/8/layout/radial1"/>
    <dgm:cxn modelId="{3C1E17F2-45B3-44F1-89C1-80B6F0C677F4}" type="presParOf" srcId="{D54FBAE8-AB39-4202-BCDE-3DC2ABC8FA4C}" destId="{14A197C0-DB35-47FF-B8B7-D2E4AFFFDFDE}" srcOrd="0" destOrd="0" presId="urn:microsoft.com/office/officeart/2005/8/layout/radial1"/>
    <dgm:cxn modelId="{5AC3D971-6AF1-435A-B40E-C1784A942C90}" type="presParOf" srcId="{5AF4B050-67AD-45EC-92F0-E34CF669D743}" destId="{D9CAF390-F236-4864-8020-8BCCDEFE127C}" srcOrd="4" destOrd="0" presId="urn:microsoft.com/office/officeart/2005/8/layout/radial1"/>
    <dgm:cxn modelId="{2DD93CD0-997C-47AF-B029-8A2ADA92E3CB}" type="presParOf" srcId="{5AF4B050-67AD-45EC-92F0-E34CF669D743}" destId="{40441E3F-F26E-4727-8F7C-0C87E9851130}" srcOrd="5" destOrd="0" presId="urn:microsoft.com/office/officeart/2005/8/layout/radial1"/>
    <dgm:cxn modelId="{4FE84A7F-EA3C-4F3D-8E36-E653CC892C89}" type="presParOf" srcId="{40441E3F-F26E-4727-8F7C-0C87E9851130}" destId="{B1BC96FF-7359-4168-9DC3-56950CCA7FDE}" srcOrd="0" destOrd="0" presId="urn:microsoft.com/office/officeart/2005/8/layout/radial1"/>
    <dgm:cxn modelId="{17057D0E-0E18-4962-A72F-14A561AEE37D}" type="presParOf" srcId="{5AF4B050-67AD-45EC-92F0-E34CF669D743}" destId="{6423915F-21BD-43BC-9B60-E7CE81B3DC00}" srcOrd="6" destOrd="0" presId="urn:microsoft.com/office/officeart/2005/8/layout/radial1"/>
    <dgm:cxn modelId="{49D8D342-CBEF-47D1-A5A1-2A7C23A722CF}" type="presParOf" srcId="{5AF4B050-67AD-45EC-92F0-E34CF669D743}" destId="{40164DA9-A940-4225-89E4-51D6983F9EB8}" srcOrd="7" destOrd="0" presId="urn:microsoft.com/office/officeart/2005/8/layout/radial1"/>
    <dgm:cxn modelId="{07E7F363-2012-4B86-9A4E-CD2C77FB72F1}" type="presParOf" srcId="{40164DA9-A940-4225-89E4-51D6983F9EB8}" destId="{E407B458-15B7-4CB8-AD12-34DC1E2392EB}" srcOrd="0" destOrd="0" presId="urn:microsoft.com/office/officeart/2005/8/layout/radial1"/>
    <dgm:cxn modelId="{BE7A7D1B-8AFA-483C-BEDE-B2FB76DC6163}" type="presParOf" srcId="{5AF4B050-67AD-45EC-92F0-E34CF669D743}" destId="{B2968A6F-A5AC-46BF-93ED-B8EDEAA991A2}" srcOrd="8" destOrd="0" presId="urn:microsoft.com/office/officeart/2005/8/layout/radial1"/>
    <dgm:cxn modelId="{6E9DF152-397A-4BDD-A812-C194BA98F5A9}" type="presParOf" srcId="{5AF4B050-67AD-45EC-92F0-E34CF669D743}" destId="{1F50DB52-45E2-4D39-B879-BDB9A1780E90}" srcOrd="9" destOrd="0" presId="urn:microsoft.com/office/officeart/2005/8/layout/radial1"/>
    <dgm:cxn modelId="{95F61E3E-2C7D-43F5-93B0-0777AF1314B8}" type="presParOf" srcId="{1F50DB52-45E2-4D39-B879-BDB9A1780E90}" destId="{1463332A-62C8-4773-ABD2-2DA2880C2AAD}" srcOrd="0" destOrd="0" presId="urn:microsoft.com/office/officeart/2005/8/layout/radial1"/>
    <dgm:cxn modelId="{AA212ABC-F30B-4015-9C71-CFBCAC319592}" type="presParOf" srcId="{5AF4B050-67AD-45EC-92F0-E34CF669D743}" destId="{8DFEDF81-2C56-4991-AC5F-A9B5F1733857}" srcOrd="10" destOrd="0" presId="urn:microsoft.com/office/officeart/2005/8/layout/radial1"/>
    <dgm:cxn modelId="{43C7E184-7FCB-4411-B17B-1665F6A60FE7}" type="presParOf" srcId="{5AF4B050-67AD-45EC-92F0-E34CF669D743}" destId="{9CDFF0CC-3F08-4FF8-9DC8-FB94B7AF76B9}" srcOrd="11" destOrd="0" presId="urn:microsoft.com/office/officeart/2005/8/layout/radial1"/>
    <dgm:cxn modelId="{20F40092-4BAA-4258-B743-8B1594A27B67}" type="presParOf" srcId="{9CDFF0CC-3F08-4FF8-9DC8-FB94B7AF76B9}" destId="{A3C9F454-2133-4A33-B6ED-B9951C48A7FE}" srcOrd="0" destOrd="0" presId="urn:microsoft.com/office/officeart/2005/8/layout/radial1"/>
    <dgm:cxn modelId="{3FF44BA1-D67D-44D7-A679-D47F368B59DB}" type="presParOf" srcId="{5AF4B050-67AD-45EC-92F0-E34CF669D743}" destId="{FA6CAC94-E0E5-40E4-A342-B28B332B4B87}" srcOrd="12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F29C900-7787-48FB-9D77-8484C0A8A38D}" type="doc">
      <dgm:prSet loTypeId="urn:microsoft.com/office/officeart/2005/8/layout/radial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18CC8B0-1983-41BD-882C-3439ED21E6C1}">
      <dgm:prSet phldrT="[Текст]" custT="1"/>
      <dgm:spPr>
        <a:solidFill>
          <a:schemeClr val="accent6">
            <a:lumMod val="60000"/>
            <a:lumOff val="40000"/>
          </a:schemeClr>
        </a:solidFill>
        <a:ln>
          <a:solidFill>
            <a:srgbClr val="00B0F0"/>
          </a:solidFill>
        </a:ln>
      </dgm:spPr>
      <dgm:t>
        <a:bodyPr/>
        <a:lstStyle/>
        <a:p>
          <a:r>
            <a: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Всего </a:t>
          </a:r>
          <a:r>
            <a: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42 660,2 тыс</a:t>
          </a:r>
          <a:r>
            <a: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. рублей</a:t>
          </a:r>
          <a:endParaRPr lang="ru-RU" sz="1800" b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9A325E56-3377-4970-8D84-BE4389E780CC}" type="parTrans" cxnId="{E0CDC42E-5AC0-48EE-AA27-EA6AADBBB2C1}">
      <dgm:prSet/>
      <dgm:spPr/>
      <dgm:t>
        <a:bodyPr/>
        <a:lstStyle/>
        <a:p>
          <a:endParaRPr lang="ru-RU"/>
        </a:p>
      </dgm:t>
    </dgm:pt>
    <dgm:pt modelId="{2A15DA79-5860-4CDE-A9F6-D911B73D9459}" type="sibTrans" cxnId="{E0CDC42E-5AC0-48EE-AA27-EA6AADBBB2C1}">
      <dgm:prSet/>
      <dgm:spPr/>
      <dgm:t>
        <a:bodyPr/>
        <a:lstStyle/>
        <a:p>
          <a:endParaRPr lang="ru-RU"/>
        </a:p>
      </dgm:t>
    </dgm:pt>
    <dgm:pt modelId="{431CFCAB-EC68-4F42-8790-3AFB3BA106B0}">
      <dgm:prSet phldrT="[Текст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ru-RU" sz="1400" dirty="0" smtClean="0">
              <a:solidFill>
                <a:schemeClr val="tx1">
                  <a:lumMod val="95000"/>
                  <a:lumOff val="5000"/>
                </a:schemeClr>
              </a:solidFill>
            </a:rPr>
            <a:t>Муниципальная политика</a:t>
          </a:r>
        </a:p>
        <a:p>
          <a:r>
            <a:rPr lang="ru-RU" sz="1400" dirty="0" smtClean="0">
              <a:solidFill>
                <a:schemeClr val="tx1">
                  <a:lumMod val="95000"/>
                  <a:lumOff val="5000"/>
                </a:schemeClr>
              </a:solidFill>
            </a:rPr>
            <a:t>1298 </a:t>
          </a:r>
          <a:r>
            <a:rPr lang="ru-RU" sz="1400" dirty="0" smtClean="0">
              <a:solidFill>
                <a:schemeClr val="tx1">
                  <a:lumMod val="95000"/>
                  <a:lumOff val="5000"/>
                </a:schemeClr>
              </a:solidFill>
            </a:rPr>
            <a:t>тыс. рублей</a:t>
          </a:r>
          <a:endParaRPr lang="ru-RU" sz="1400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EDEE688D-E571-40BA-B131-B9A712C06B9D}" type="parTrans" cxnId="{DA021E22-3951-4E45-A9CA-9687CA89F5EE}">
      <dgm:prSet/>
      <dgm:spPr/>
      <dgm:t>
        <a:bodyPr/>
        <a:lstStyle/>
        <a:p>
          <a:endParaRPr lang="ru-RU"/>
        </a:p>
      </dgm:t>
    </dgm:pt>
    <dgm:pt modelId="{270558E9-831D-4B36-8E22-C6BFE7A296C6}" type="sibTrans" cxnId="{DA021E22-3951-4E45-A9CA-9687CA89F5EE}">
      <dgm:prSet/>
      <dgm:spPr/>
      <dgm:t>
        <a:bodyPr/>
        <a:lstStyle/>
        <a:p>
          <a:endParaRPr lang="ru-RU"/>
        </a:p>
      </dgm:t>
    </dgm:pt>
    <dgm:pt modelId="{A01B82FD-AF69-4D93-827B-78B74233BFBD}">
      <dgm:prSet phldrT="[Текст]" custT="1"/>
      <dgm:spPr>
        <a:solidFill>
          <a:srgbClr val="92D050"/>
        </a:solidFill>
      </dgm:spPr>
      <dgm:t>
        <a:bodyPr/>
        <a:lstStyle/>
        <a:p>
          <a:r>
            <a:rPr lang="ru-RU" sz="1400" dirty="0" smtClean="0">
              <a:solidFill>
                <a:schemeClr val="tx1">
                  <a:lumMod val="95000"/>
                  <a:lumOff val="5000"/>
                </a:schemeClr>
              </a:solidFill>
            </a:rPr>
            <a:t>Развитие культуры,</a:t>
          </a:r>
        </a:p>
        <a:p>
          <a:r>
            <a:rPr lang="ru-RU" sz="1400" dirty="0" smtClean="0">
              <a:solidFill>
                <a:schemeClr val="tx1">
                  <a:lumMod val="95000"/>
                  <a:lumOff val="5000"/>
                </a:schemeClr>
              </a:solidFill>
            </a:rPr>
            <a:t> физической культуры и спорта</a:t>
          </a:r>
        </a:p>
        <a:p>
          <a:r>
            <a:rPr lang="ru-RU" sz="1400" dirty="0" smtClean="0">
              <a:solidFill>
                <a:schemeClr val="tx1">
                  <a:lumMod val="95000"/>
                  <a:lumOff val="5000"/>
                </a:schemeClr>
              </a:solidFill>
            </a:rPr>
            <a:t>7 568,3тыс</a:t>
          </a:r>
          <a:r>
            <a:rPr lang="ru-RU" sz="1400" dirty="0" smtClean="0">
              <a:solidFill>
                <a:schemeClr val="tx1">
                  <a:lumMod val="95000"/>
                  <a:lumOff val="5000"/>
                </a:schemeClr>
              </a:solidFill>
            </a:rPr>
            <a:t>. рублей</a:t>
          </a:r>
          <a:endParaRPr lang="ru-RU" sz="1400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C89C1B0D-1F00-47BA-A55E-2879C9AC934C}" type="parTrans" cxnId="{EBE5073B-850A-42AF-8651-7F0C4C332CDF}">
      <dgm:prSet/>
      <dgm:spPr/>
      <dgm:t>
        <a:bodyPr/>
        <a:lstStyle/>
        <a:p>
          <a:endParaRPr lang="ru-RU"/>
        </a:p>
      </dgm:t>
    </dgm:pt>
    <dgm:pt modelId="{0B1E03BA-0A16-485F-A0D7-D4FC7E649924}" type="sibTrans" cxnId="{EBE5073B-850A-42AF-8651-7F0C4C332CDF}">
      <dgm:prSet/>
      <dgm:spPr/>
      <dgm:t>
        <a:bodyPr/>
        <a:lstStyle/>
        <a:p>
          <a:endParaRPr lang="ru-RU"/>
        </a:p>
      </dgm:t>
    </dgm:pt>
    <dgm:pt modelId="{5D1AFD90-2AB0-44A2-8CC3-6280C4A9325A}">
      <dgm:prSet custT="1"/>
      <dgm:spPr>
        <a:solidFill>
          <a:srgbClr val="FFC000"/>
        </a:solidFill>
      </dgm:spPr>
      <dgm:t>
        <a:bodyPr/>
        <a:lstStyle/>
        <a:p>
          <a:r>
            <a:rPr lang="ru-RU" sz="1400" dirty="0" smtClean="0">
              <a:solidFill>
                <a:schemeClr val="tx1">
                  <a:lumMod val="95000"/>
                  <a:lumOff val="5000"/>
                </a:schemeClr>
              </a:solidFill>
            </a:rPr>
            <a:t>Управление муниципальными </a:t>
          </a:r>
          <a:r>
            <a:rPr lang="ru-RU" sz="1400" dirty="0" smtClean="0">
              <a:solidFill>
                <a:schemeClr val="tx1">
                  <a:lumMod val="95000"/>
                  <a:lumOff val="5000"/>
                </a:schemeClr>
              </a:solidFill>
            </a:rPr>
            <a:t>5 375,5 </a:t>
          </a:r>
          <a:r>
            <a:rPr lang="ru-RU" sz="1400" dirty="0" smtClean="0">
              <a:solidFill>
                <a:schemeClr val="tx1">
                  <a:lumMod val="95000"/>
                  <a:lumOff val="5000"/>
                </a:schemeClr>
              </a:solidFill>
            </a:rPr>
            <a:t>тыс. рублей</a:t>
          </a:r>
        </a:p>
        <a:p>
          <a:endParaRPr lang="ru-RU" sz="1400" dirty="0"/>
        </a:p>
      </dgm:t>
    </dgm:pt>
    <dgm:pt modelId="{AB0F4D8D-3213-4B61-82EF-9AEBF7E734D2}" type="parTrans" cxnId="{36C8A795-6D6F-4A5E-A5E5-5954ADFD20FC}">
      <dgm:prSet/>
      <dgm:spPr/>
      <dgm:t>
        <a:bodyPr/>
        <a:lstStyle/>
        <a:p>
          <a:endParaRPr lang="ru-RU"/>
        </a:p>
      </dgm:t>
    </dgm:pt>
    <dgm:pt modelId="{401557BB-0466-4F2D-AFFB-E73920473D2E}" type="sibTrans" cxnId="{36C8A795-6D6F-4A5E-A5E5-5954ADFD20FC}">
      <dgm:prSet/>
      <dgm:spPr/>
      <dgm:t>
        <a:bodyPr/>
        <a:lstStyle/>
        <a:p>
          <a:endParaRPr lang="ru-RU"/>
        </a:p>
      </dgm:t>
    </dgm:pt>
    <dgm:pt modelId="{074C90A6-348D-47ED-B5EE-172A12F6E2C2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sz="1400" dirty="0" smtClean="0">
              <a:solidFill>
                <a:schemeClr val="tx1">
                  <a:lumMod val="95000"/>
                  <a:lumOff val="5000"/>
                </a:schemeClr>
              </a:solidFill>
            </a:rPr>
            <a:t>Защита населения и территории от чрезвычайных ситуаций, обеспечение пожарной безопасности и безопасности людей на водных объектах</a:t>
          </a:r>
        </a:p>
        <a:p>
          <a:r>
            <a:rPr lang="ru-RU" sz="1400" dirty="0" smtClean="0">
              <a:solidFill>
                <a:schemeClr val="tx1">
                  <a:lumMod val="95000"/>
                  <a:lumOff val="5000"/>
                </a:schemeClr>
              </a:solidFill>
            </a:rPr>
            <a:t>27,9 тыс. рублей</a:t>
          </a:r>
          <a:endParaRPr lang="ru-RU" sz="1400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50299067-D889-4A72-9742-ECF26188D52B}" type="parTrans" cxnId="{6AA539EF-248B-4782-BEF7-F464EBC4D2E9}">
      <dgm:prSet/>
      <dgm:spPr/>
      <dgm:t>
        <a:bodyPr/>
        <a:lstStyle/>
        <a:p>
          <a:endParaRPr lang="ru-RU"/>
        </a:p>
      </dgm:t>
    </dgm:pt>
    <dgm:pt modelId="{5415AC98-011A-45E6-847A-2EFA3CC4A6D5}" type="sibTrans" cxnId="{6AA539EF-248B-4782-BEF7-F464EBC4D2E9}">
      <dgm:prSet/>
      <dgm:spPr/>
      <dgm:t>
        <a:bodyPr/>
        <a:lstStyle/>
        <a:p>
          <a:endParaRPr lang="ru-RU"/>
        </a:p>
      </dgm:t>
    </dgm:pt>
    <dgm:pt modelId="{BF2B68B5-A2B1-45A1-B97F-96DCCCBADE00}">
      <dgm:prSet custT="1"/>
      <dgm:spPr>
        <a:solidFill>
          <a:srgbClr val="FF99FF"/>
        </a:solidFill>
      </dgm:spPr>
      <dgm:t>
        <a:bodyPr/>
        <a:lstStyle/>
        <a:p>
          <a:r>
            <a:rPr lang="ru-RU" sz="1400" dirty="0" smtClean="0">
              <a:solidFill>
                <a:schemeClr val="tx1">
                  <a:lumMod val="95000"/>
                  <a:lumOff val="5000"/>
                </a:schemeClr>
              </a:solidFill>
            </a:rPr>
            <a:t>Благоустройство территории и жилищно-коммунальное хозяйство</a:t>
          </a:r>
        </a:p>
        <a:p>
          <a:r>
            <a:rPr lang="ru-RU" sz="1400" dirty="0" smtClean="0">
              <a:solidFill>
                <a:schemeClr val="tx1">
                  <a:lumMod val="95000"/>
                  <a:lumOff val="5000"/>
                </a:schemeClr>
              </a:solidFill>
            </a:rPr>
            <a:t>28 982,3 тыс</a:t>
          </a:r>
          <a:r>
            <a:rPr lang="ru-RU" sz="1400" dirty="0" smtClean="0">
              <a:solidFill>
                <a:schemeClr val="tx1">
                  <a:lumMod val="95000"/>
                  <a:lumOff val="5000"/>
                </a:schemeClr>
              </a:solidFill>
            </a:rPr>
            <a:t>. рублей</a:t>
          </a:r>
          <a:endParaRPr lang="ru-RU" sz="1400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0066CD48-B5CE-4F25-9A77-4BA8FE434D32}" type="parTrans" cxnId="{1152BD24-2160-494D-87A9-EEB99132C726}">
      <dgm:prSet/>
      <dgm:spPr/>
      <dgm:t>
        <a:bodyPr/>
        <a:lstStyle/>
        <a:p>
          <a:endParaRPr lang="ru-RU"/>
        </a:p>
      </dgm:t>
    </dgm:pt>
    <dgm:pt modelId="{E28557A3-A134-4AB1-B8EE-F47B197B45C7}" type="sibTrans" cxnId="{1152BD24-2160-494D-87A9-EEB99132C726}">
      <dgm:prSet/>
      <dgm:spPr/>
      <dgm:t>
        <a:bodyPr/>
        <a:lstStyle/>
        <a:p>
          <a:endParaRPr lang="ru-RU"/>
        </a:p>
      </dgm:t>
    </dgm:pt>
    <dgm:pt modelId="{CA41FBA5-78A7-43D6-B520-6DE238E9EF83}">
      <dgm:prSet custT="1"/>
      <dgm:spPr>
        <a:ln>
          <a:solidFill>
            <a:schemeClr val="tx1"/>
          </a:solidFill>
        </a:ln>
      </dgm:spPr>
      <dgm:t>
        <a:bodyPr/>
        <a:lstStyle/>
        <a:p>
          <a:r>
            <a:rPr lang="ru-RU" sz="1200" dirty="0" smtClean="0">
              <a:solidFill>
                <a:schemeClr val="tx1"/>
              </a:solidFill>
            </a:rPr>
            <a:t>Развитие </a:t>
          </a:r>
          <a:r>
            <a:rPr lang="ru-RU" sz="1200" dirty="0" smtClean="0">
              <a:solidFill>
                <a:schemeClr val="tx1"/>
              </a:solidFill>
            </a:rPr>
            <a:t>561,4539,8 </a:t>
          </a:r>
          <a:r>
            <a:rPr lang="ru-RU" sz="1200" dirty="0" smtClean="0">
              <a:solidFill>
                <a:schemeClr val="tx1"/>
              </a:solidFill>
            </a:rPr>
            <a:t>тыс. рублей</a:t>
          </a:r>
          <a:endParaRPr lang="ru-RU" sz="1200" dirty="0">
            <a:solidFill>
              <a:schemeClr val="tx1"/>
            </a:solidFill>
          </a:endParaRPr>
        </a:p>
      </dgm:t>
    </dgm:pt>
    <dgm:pt modelId="{371836DC-A25A-4207-B395-97F1D2C48793}" type="parTrans" cxnId="{357ABDFB-6516-4767-B20F-059938D68A23}">
      <dgm:prSet/>
      <dgm:spPr/>
      <dgm:t>
        <a:bodyPr/>
        <a:lstStyle/>
        <a:p>
          <a:endParaRPr lang="ru-RU"/>
        </a:p>
      </dgm:t>
    </dgm:pt>
    <dgm:pt modelId="{4B77013D-BAD5-4A1F-B57A-50BDB2397E6E}" type="sibTrans" cxnId="{357ABDFB-6516-4767-B20F-059938D68A23}">
      <dgm:prSet/>
      <dgm:spPr/>
      <dgm:t>
        <a:bodyPr/>
        <a:lstStyle/>
        <a:p>
          <a:endParaRPr lang="ru-RU"/>
        </a:p>
      </dgm:t>
    </dgm:pt>
    <dgm:pt modelId="{5AF4B050-67AD-45EC-92F0-E34CF669D743}" type="pres">
      <dgm:prSet presAssocID="{9F29C900-7787-48FB-9D77-8484C0A8A38D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27CC21-991B-4930-A77E-E36584A67069}" type="pres">
      <dgm:prSet presAssocID="{E18CC8B0-1983-41BD-882C-3439ED21E6C1}" presName="centerShape" presStyleLbl="node0" presStyleIdx="0" presStyleCnt="1" custScaleX="185467" custScaleY="70803" custLinFactNeighborX="3952" custLinFactNeighborY="-3896"/>
      <dgm:spPr/>
      <dgm:t>
        <a:bodyPr/>
        <a:lstStyle/>
        <a:p>
          <a:endParaRPr lang="ru-RU"/>
        </a:p>
      </dgm:t>
    </dgm:pt>
    <dgm:pt modelId="{9E3E4BE2-B7F9-4EDB-8550-0D5B061EC523}" type="pres">
      <dgm:prSet presAssocID="{EDEE688D-E571-40BA-B131-B9A712C06B9D}" presName="Name9" presStyleLbl="parChTrans1D2" presStyleIdx="0" presStyleCnt="6"/>
      <dgm:spPr/>
      <dgm:t>
        <a:bodyPr/>
        <a:lstStyle/>
        <a:p>
          <a:endParaRPr lang="ru-RU"/>
        </a:p>
      </dgm:t>
    </dgm:pt>
    <dgm:pt modelId="{8FC0FEE9-96D6-4AA5-B55D-B39E4F31F37A}" type="pres">
      <dgm:prSet presAssocID="{EDEE688D-E571-40BA-B131-B9A712C06B9D}" presName="connTx" presStyleLbl="parChTrans1D2" presStyleIdx="0" presStyleCnt="6"/>
      <dgm:spPr/>
      <dgm:t>
        <a:bodyPr/>
        <a:lstStyle/>
        <a:p>
          <a:endParaRPr lang="ru-RU"/>
        </a:p>
      </dgm:t>
    </dgm:pt>
    <dgm:pt modelId="{88C6EAC7-F063-42F7-A7DE-8C46B565FC17}" type="pres">
      <dgm:prSet presAssocID="{431CFCAB-EC68-4F42-8790-3AFB3BA106B0}" presName="node" presStyleLbl="node1" presStyleIdx="0" presStyleCnt="6" custScaleX="151118" custScaleY="98799" custRadScaleRad="77668" custRadScaleInc="435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4FBAE8-AB39-4202-BCDE-3DC2ABC8FA4C}" type="pres">
      <dgm:prSet presAssocID="{C89C1B0D-1F00-47BA-A55E-2879C9AC934C}" presName="Name9" presStyleLbl="parChTrans1D2" presStyleIdx="1" presStyleCnt="6"/>
      <dgm:spPr/>
      <dgm:t>
        <a:bodyPr/>
        <a:lstStyle/>
        <a:p>
          <a:endParaRPr lang="ru-RU"/>
        </a:p>
      </dgm:t>
    </dgm:pt>
    <dgm:pt modelId="{14A197C0-DB35-47FF-B8B7-D2E4AFFFDFDE}" type="pres">
      <dgm:prSet presAssocID="{C89C1B0D-1F00-47BA-A55E-2879C9AC934C}" presName="connTx" presStyleLbl="parChTrans1D2" presStyleIdx="1" presStyleCnt="6"/>
      <dgm:spPr/>
      <dgm:t>
        <a:bodyPr/>
        <a:lstStyle/>
        <a:p>
          <a:endParaRPr lang="ru-RU"/>
        </a:p>
      </dgm:t>
    </dgm:pt>
    <dgm:pt modelId="{D9CAF390-F236-4864-8020-8BCCDEFE127C}" type="pres">
      <dgm:prSet presAssocID="{A01B82FD-AF69-4D93-827B-78B74233BFBD}" presName="node" presStyleLbl="node1" presStyleIdx="1" presStyleCnt="6" custScaleX="212972" custScaleY="139366" custRadScaleRad="128748" custRadScaleInc="4391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441E3F-F26E-4727-8F7C-0C87E9851130}" type="pres">
      <dgm:prSet presAssocID="{AB0F4D8D-3213-4B61-82EF-9AEBF7E734D2}" presName="Name9" presStyleLbl="parChTrans1D2" presStyleIdx="2" presStyleCnt="6"/>
      <dgm:spPr/>
      <dgm:t>
        <a:bodyPr/>
        <a:lstStyle/>
        <a:p>
          <a:endParaRPr lang="ru-RU"/>
        </a:p>
      </dgm:t>
    </dgm:pt>
    <dgm:pt modelId="{B1BC96FF-7359-4168-9DC3-56950CCA7FDE}" type="pres">
      <dgm:prSet presAssocID="{AB0F4D8D-3213-4B61-82EF-9AEBF7E734D2}" presName="connTx" presStyleLbl="parChTrans1D2" presStyleIdx="2" presStyleCnt="6"/>
      <dgm:spPr/>
      <dgm:t>
        <a:bodyPr/>
        <a:lstStyle/>
        <a:p>
          <a:endParaRPr lang="ru-RU"/>
        </a:p>
      </dgm:t>
    </dgm:pt>
    <dgm:pt modelId="{6423915F-21BD-43BC-9B60-E7CE81B3DC00}" type="pres">
      <dgm:prSet presAssocID="{5D1AFD90-2AB0-44A2-8CC3-6280C4A9325A}" presName="node" presStyleLbl="node1" presStyleIdx="2" presStyleCnt="6" custScaleX="113923" custScaleY="225997" custRadScaleRad="168330" custRadScaleInc="4499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164DA9-A940-4225-89E4-51D6983F9EB8}" type="pres">
      <dgm:prSet presAssocID="{50299067-D889-4A72-9742-ECF26188D52B}" presName="Name9" presStyleLbl="parChTrans1D2" presStyleIdx="3" presStyleCnt="6"/>
      <dgm:spPr/>
      <dgm:t>
        <a:bodyPr/>
        <a:lstStyle/>
        <a:p>
          <a:endParaRPr lang="ru-RU"/>
        </a:p>
      </dgm:t>
    </dgm:pt>
    <dgm:pt modelId="{E407B458-15B7-4CB8-AD12-34DC1E2392EB}" type="pres">
      <dgm:prSet presAssocID="{50299067-D889-4A72-9742-ECF26188D52B}" presName="connTx" presStyleLbl="parChTrans1D2" presStyleIdx="3" presStyleCnt="6"/>
      <dgm:spPr/>
      <dgm:t>
        <a:bodyPr/>
        <a:lstStyle/>
        <a:p>
          <a:endParaRPr lang="ru-RU"/>
        </a:p>
      </dgm:t>
    </dgm:pt>
    <dgm:pt modelId="{B2968A6F-A5AC-46BF-93ED-B8EDEAA991A2}" type="pres">
      <dgm:prSet presAssocID="{074C90A6-348D-47ED-B5EE-172A12F6E2C2}" presName="node" presStyleLbl="node1" presStyleIdx="3" presStyleCnt="6" custScaleX="162163" custScaleY="157674" custRadScaleRad="150684" custRadScaleInc="-3548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50DB52-45E2-4D39-B879-BDB9A1780E90}" type="pres">
      <dgm:prSet presAssocID="{0066CD48-B5CE-4F25-9A77-4BA8FE434D32}" presName="Name9" presStyleLbl="parChTrans1D2" presStyleIdx="4" presStyleCnt="6"/>
      <dgm:spPr/>
      <dgm:t>
        <a:bodyPr/>
        <a:lstStyle/>
        <a:p>
          <a:endParaRPr lang="ru-RU"/>
        </a:p>
      </dgm:t>
    </dgm:pt>
    <dgm:pt modelId="{1463332A-62C8-4773-ABD2-2DA2880C2AAD}" type="pres">
      <dgm:prSet presAssocID="{0066CD48-B5CE-4F25-9A77-4BA8FE434D32}" presName="connTx" presStyleLbl="parChTrans1D2" presStyleIdx="4" presStyleCnt="6"/>
      <dgm:spPr/>
      <dgm:t>
        <a:bodyPr/>
        <a:lstStyle/>
        <a:p>
          <a:endParaRPr lang="ru-RU"/>
        </a:p>
      </dgm:t>
    </dgm:pt>
    <dgm:pt modelId="{8DFEDF81-2C56-4991-AC5F-A9B5F1733857}" type="pres">
      <dgm:prSet presAssocID="{BF2B68B5-A2B1-45A1-B97F-96DCCCBADE00}" presName="node" presStyleLbl="node1" presStyleIdx="4" presStyleCnt="6" custScaleX="190054" custScaleY="113938" custRadScaleRad="155065" custRadScaleInc="-4031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DFF0CC-3F08-4FF8-9DC8-FB94B7AF76B9}" type="pres">
      <dgm:prSet presAssocID="{371836DC-A25A-4207-B395-97F1D2C48793}" presName="Name9" presStyleLbl="parChTrans1D2" presStyleIdx="5" presStyleCnt="6"/>
      <dgm:spPr/>
      <dgm:t>
        <a:bodyPr/>
        <a:lstStyle/>
        <a:p>
          <a:endParaRPr lang="ru-RU"/>
        </a:p>
      </dgm:t>
    </dgm:pt>
    <dgm:pt modelId="{A3C9F454-2133-4A33-B6ED-B9951C48A7FE}" type="pres">
      <dgm:prSet presAssocID="{371836DC-A25A-4207-B395-97F1D2C48793}" presName="connTx" presStyleLbl="parChTrans1D2" presStyleIdx="5" presStyleCnt="6"/>
      <dgm:spPr/>
      <dgm:t>
        <a:bodyPr/>
        <a:lstStyle/>
        <a:p>
          <a:endParaRPr lang="ru-RU"/>
        </a:p>
      </dgm:t>
    </dgm:pt>
    <dgm:pt modelId="{FA6CAC94-E0E5-40E4-A342-B28B332B4B87}" type="pres">
      <dgm:prSet presAssocID="{CA41FBA5-78A7-43D6-B520-6DE238E9EF83}" presName="node" presStyleLbl="node1" presStyleIdx="5" presStyleCnt="6" custRadScaleRad="100354" custRadScaleInc="-24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3E7D170-534A-46EE-B356-1D6AEF05DEB9}" type="presOf" srcId="{5D1AFD90-2AB0-44A2-8CC3-6280C4A9325A}" destId="{6423915F-21BD-43BC-9B60-E7CE81B3DC00}" srcOrd="0" destOrd="0" presId="urn:microsoft.com/office/officeart/2005/8/layout/radial1"/>
    <dgm:cxn modelId="{E0CDC42E-5AC0-48EE-AA27-EA6AADBBB2C1}" srcId="{9F29C900-7787-48FB-9D77-8484C0A8A38D}" destId="{E18CC8B0-1983-41BD-882C-3439ED21E6C1}" srcOrd="0" destOrd="0" parTransId="{9A325E56-3377-4970-8D84-BE4389E780CC}" sibTransId="{2A15DA79-5860-4CDE-A9F6-D911B73D9459}"/>
    <dgm:cxn modelId="{CDBEF244-F54B-4A22-94EC-852D74339315}" type="presOf" srcId="{C89C1B0D-1F00-47BA-A55E-2879C9AC934C}" destId="{14A197C0-DB35-47FF-B8B7-D2E4AFFFDFDE}" srcOrd="1" destOrd="0" presId="urn:microsoft.com/office/officeart/2005/8/layout/radial1"/>
    <dgm:cxn modelId="{D25ED380-3E6B-4D5D-A57E-B2F1C996C1B6}" type="presOf" srcId="{431CFCAB-EC68-4F42-8790-3AFB3BA106B0}" destId="{88C6EAC7-F063-42F7-A7DE-8C46B565FC17}" srcOrd="0" destOrd="0" presId="urn:microsoft.com/office/officeart/2005/8/layout/radial1"/>
    <dgm:cxn modelId="{4434DF5E-DFCC-4A56-818D-CA0912E715BE}" type="presOf" srcId="{CA41FBA5-78A7-43D6-B520-6DE238E9EF83}" destId="{FA6CAC94-E0E5-40E4-A342-B28B332B4B87}" srcOrd="0" destOrd="0" presId="urn:microsoft.com/office/officeart/2005/8/layout/radial1"/>
    <dgm:cxn modelId="{702594F6-1209-4FA3-A5F7-510BF453BB22}" type="presOf" srcId="{EDEE688D-E571-40BA-B131-B9A712C06B9D}" destId="{8FC0FEE9-96D6-4AA5-B55D-B39E4F31F37A}" srcOrd="1" destOrd="0" presId="urn:microsoft.com/office/officeart/2005/8/layout/radial1"/>
    <dgm:cxn modelId="{6113F304-B961-4BDF-9BD8-7422CF5B8E67}" type="presOf" srcId="{50299067-D889-4A72-9742-ECF26188D52B}" destId="{E407B458-15B7-4CB8-AD12-34DC1E2392EB}" srcOrd="1" destOrd="0" presId="urn:microsoft.com/office/officeart/2005/8/layout/radial1"/>
    <dgm:cxn modelId="{4BA2958A-B126-4839-B6BD-66B4B3F9A44B}" type="presOf" srcId="{074C90A6-348D-47ED-B5EE-172A12F6E2C2}" destId="{B2968A6F-A5AC-46BF-93ED-B8EDEAA991A2}" srcOrd="0" destOrd="0" presId="urn:microsoft.com/office/officeart/2005/8/layout/radial1"/>
    <dgm:cxn modelId="{1152BD24-2160-494D-87A9-EEB99132C726}" srcId="{E18CC8B0-1983-41BD-882C-3439ED21E6C1}" destId="{BF2B68B5-A2B1-45A1-B97F-96DCCCBADE00}" srcOrd="4" destOrd="0" parTransId="{0066CD48-B5CE-4F25-9A77-4BA8FE434D32}" sibTransId="{E28557A3-A134-4AB1-B8EE-F47B197B45C7}"/>
    <dgm:cxn modelId="{74E9B288-1B5D-43E5-8466-490CC64DFAE8}" type="presOf" srcId="{E18CC8B0-1983-41BD-882C-3439ED21E6C1}" destId="{A527CC21-991B-4930-A77E-E36584A67069}" srcOrd="0" destOrd="0" presId="urn:microsoft.com/office/officeart/2005/8/layout/radial1"/>
    <dgm:cxn modelId="{6AA539EF-248B-4782-BEF7-F464EBC4D2E9}" srcId="{E18CC8B0-1983-41BD-882C-3439ED21E6C1}" destId="{074C90A6-348D-47ED-B5EE-172A12F6E2C2}" srcOrd="3" destOrd="0" parTransId="{50299067-D889-4A72-9742-ECF26188D52B}" sibTransId="{5415AC98-011A-45E6-847A-2EFA3CC4A6D5}"/>
    <dgm:cxn modelId="{D5C20BFF-2D79-4EB7-BF05-E114FCDCB098}" type="presOf" srcId="{C89C1B0D-1F00-47BA-A55E-2879C9AC934C}" destId="{D54FBAE8-AB39-4202-BCDE-3DC2ABC8FA4C}" srcOrd="0" destOrd="0" presId="urn:microsoft.com/office/officeart/2005/8/layout/radial1"/>
    <dgm:cxn modelId="{357ABDFB-6516-4767-B20F-059938D68A23}" srcId="{E18CC8B0-1983-41BD-882C-3439ED21E6C1}" destId="{CA41FBA5-78A7-43D6-B520-6DE238E9EF83}" srcOrd="5" destOrd="0" parTransId="{371836DC-A25A-4207-B395-97F1D2C48793}" sibTransId="{4B77013D-BAD5-4A1F-B57A-50BDB2397E6E}"/>
    <dgm:cxn modelId="{56D79FC9-CA9C-484C-8893-F081EDA76302}" type="presOf" srcId="{BF2B68B5-A2B1-45A1-B97F-96DCCCBADE00}" destId="{8DFEDF81-2C56-4991-AC5F-A9B5F1733857}" srcOrd="0" destOrd="0" presId="urn:microsoft.com/office/officeart/2005/8/layout/radial1"/>
    <dgm:cxn modelId="{0D90C990-10D0-4647-8B10-3000B4B72DA5}" type="presOf" srcId="{AB0F4D8D-3213-4B61-82EF-9AEBF7E734D2}" destId="{B1BC96FF-7359-4168-9DC3-56950CCA7FDE}" srcOrd="1" destOrd="0" presId="urn:microsoft.com/office/officeart/2005/8/layout/radial1"/>
    <dgm:cxn modelId="{C8D469FC-6422-497B-83D6-BA0E803FE6F7}" type="presOf" srcId="{EDEE688D-E571-40BA-B131-B9A712C06B9D}" destId="{9E3E4BE2-B7F9-4EDB-8550-0D5B061EC523}" srcOrd="0" destOrd="0" presId="urn:microsoft.com/office/officeart/2005/8/layout/radial1"/>
    <dgm:cxn modelId="{DBABE581-9398-4F30-A742-228B8D0D688C}" type="presOf" srcId="{A01B82FD-AF69-4D93-827B-78B74233BFBD}" destId="{D9CAF390-F236-4864-8020-8BCCDEFE127C}" srcOrd="0" destOrd="0" presId="urn:microsoft.com/office/officeart/2005/8/layout/radial1"/>
    <dgm:cxn modelId="{D0D8ABD8-F0DF-44C6-8DC3-F726FAEE36C7}" type="presOf" srcId="{371836DC-A25A-4207-B395-97F1D2C48793}" destId="{9CDFF0CC-3F08-4FF8-9DC8-FB94B7AF76B9}" srcOrd="0" destOrd="0" presId="urn:microsoft.com/office/officeart/2005/8/layout/radial1"/>
    <dgm:cxn modelId="{595505F0-E3BE-4F1F-BEF3-6073494A8027}" type="presOf" srcId="{AB0F4D8D-3213-4B61-82EF-9AEBF7E734D2}" destId="{40441E3F-F26E-4727-8F7C-0C87E9851130}" srcOrd="0" destOrd="0" presId="urn:microsoft.com/office/officeart/2005/8/layout/radial1"/>
    <dgm:cxn modelId="{EBE5073B-850A-42AF-8651-7F0C4C332CDF}" srcId="{E18CC8B0-1983-41BD-882C-3439ED21E6C1}" destId="{A01B82FD-AF69-4D93-827B-78B74233BFBD}" srcOrd="1" destOrd="0" parTransId="{C89C1B0D-1F00-47BA-A55E-2879C9AC934C}" sibTransId="{0B1E03BA-0A16-485F-A0D7-D4FC7E649924}"/>
    <dgm:cxn modelId="{F6F58540-5AFB-4882-89DB-B172A7141B32}" type="presOf" srcId="{9F29C900-7787-48FB-9D77-8484C0A8A38D}" destId="{5AF4B050-67AD-45EC-92F0-E34CF669D743}" srcOrd="0" destOrd="0" presId="urn:microsoft.com/office/officeart/2005/8/layout/radial1"/>
    <dgm:cxn modelId="{36C8A795-6D6F-4A5E-A5E5-5954ADFD20FC}" srcId="{E18CC8B0-1983-41BD-882C-3439ED21E6C1}" destId="{5D1AFD90-2AB0-44A2-8CC3-6280C4A9325A}" srcOrd="2" destOrd="0" parTransId="{AB0F4D8D-3213-4B61-82EF-9AEBF7E734D2}" sibTransId="{401557BB-0466-4F2D-AFFB-E73920473D2E}"/>
    <dgm:cxn modelId="{DA021E22-3951-4E45-A9CA-9687CA89F5EE}" srcId="{E18CC8B0-1983-41BD-882C-3439ED21E6C1}" destId="{431CFCAB-EC68-4F42-8790-3AFB3BA106B0}" srcOrd="0" destOrd="0" parTransId="{EDEE688D-E571-40BA-B131-B9A712C06B9D}" sibTransId="{270558E9-831D-4B36-8E22-C6BFE7A296C6}"/>
    <dgm:cxn modelId="{260A77A2-AC4D-4BC7-9120-1C67AC95F27F}" type="presOf" srcId="{50299067-D889-4A72-9742-ECF26188D52B}" destId="{40164DA9-A940-4225-89E4-51D6983F9EB8}" srcOrd="0" destOrd="0" presId="urn:microsoft.com/office/officeart/2005/8/layout/radial1"/>
    <dgm:cxn modelId="{AF440AD2-882C-4BC2-AF4D-68E2A179A676}" type="presOf" srcId="{0066CD48-B5CE-4F25-9A77-4BA8FE434D32}" destId="{1F50DB52-45E2-4D39-B879-BDB9A1780E90}" srcOrd="0" destOrd="0" presId="urn:microsoft.com/office/officeart/2005/8/layout/radial1"/>
    <dgm:cxn modelId="{C8CF00C7-489A-4C00-8C1F-A5C0C5D3C789}" type="presOf" srcId="{0066CD48-B5CE-4F25-9A77-4BA8FE434D32}" destId="{1463332A-62C8-4773-ABD2-2DA2880C2AAD}" srcOrd="1" destOrd="0" presId="urn:microsoft.com/office/officeart/2005/8/layout/radial1"/>
    <dgm:cxn modelId="{4AD85D4A-3A1D-4943-86A3-67CF3C1693AA}" type="presOf" srcId="{371836DC-A25A-4207-B395-97F1D2C48793}" destId="{A3C9F454-2133-4A33-B6ED-B9951C48A7FE}" srcOrd="1" destOrd="0" presId="urn:microsoft.com/office/officeart/2005/8/layout/radial1"/>
    <dgm:cxn modelId="{7FA14C2F-0BAB-402C-A348-CD7331317EF8}" type="presParOf" srcId="{5AF4B050-67AD-45EC-92F0-E34CF669D743}" destId="{A527CC21-991B-4930-A77E-E36584A67069}" srcOrd="0" destOrd="0" presId="urn:microsoft.com/office/officeart/2005/8/layout/radial1"/>
    <dgm:cxn modelId="{59561CE7-A1DF-4A10-8ABC-21965176A987}" type="presParOf" srcId="{5AF4B050-67AD-45EC-92F0-E34CF669D743}" destId="{9E3E4BE2-B7F9-4EDB-8550-0D5B061EC523}" srcOrd="1" destOrd="0" presId="urn:microsoft.com/office/officeart/2005/8/layout/radial1"/>
    <dgm:cxn modelId="{A55CFCEB-B8EF-4F51-90DA-162D35464CB6}" type="presParOf" srcId="{9E3E4BE2-B7F9-4EDB-8550-0D5B061EC523}" destId="{8FC0FEE9-96D6-4AA5-B55D-B39E4F31F37A}" srcOrd="0" destOrd="0" presId="urn:microsoft.com/office/officeart/2005/8/layout/radial1"/>
    <dgm:cxn modelId="{93DE98CD-C76F-4702-B353-52BA20BA07C8}" type="presParOf" srcId="{5AF4B050-67AD-45EC-92F0-E34CF669D743}" destId="{88C6EAC7-F063-42F7-A7DE-8C46B565FC17}" srcOrd="2" destOrd="0" presId="urn:microsoft.com/office/officeart/2005/8/layout/radial1"/>
    <dgm:cxn modelId="{92D073E3-D4FF-4C62-BE13-4DCB0ECA3A93}" type="presParOf" srcId="{5AF4B050-67AD-45EC-92F0-E34CF669D743}" destId="{D54FBAE8-AB39-4202-BCDE-3DC2ABC8FA4C}" srcOrd="3" destOrd="0" presId="urn:microsoft.com/office/officeart/2005/8/layout/radial1"/>
    <dgm:cxn modelId="{3C1E17F2-45B3-44F1-89C1-80B6F0C677F4}" type="presParOf" srcId="{D54FBAE8-AB39-4202-BCDE-3DC2ABC8FA4C}" destId="{14A197C0-DB35-47FF-B8B7-D2E4AFFFDFDE}" srcOrd="0" destOrd="0" presId="urn:microsoft.com/office/officeart/2005/8/layout/radial1"/>
    <dgm:cxn modelId="{5AC3D971-6AF1-435A-B40E-C1784A942C90}" type="presParOf" srcId="{5AF4B050-67AD-45EC-92F0-E34CF669D743}" destId="{D9CAF390-F236-4864-8020-8BCCDEFE127C}" srcOrd="4" destOrd="0" presId="urn:microsoft.com/office/officeart/2005/8/layout/radial1"/>
    <dgm:cxn modelId="{2DD93CD0-997C-47AF-B029-8A2ADA92E3CB}" type="presParOf" srcId="{5AF4B050-67AD-45EC-92F0-E34CF669D743}" destId="{40441E3F-F26E-4727-8F7C-0C87E9851130}" srcOrd="5" destOrd="0" presId="urn:microsoft.com/office/officeart/2005/8/layout/radial1"/>
    <dgm:cxn modelId="{4FE84A7F-EA3C-4F3D-8E36-E653CC892C89}" type="presParOf" srcId="{40441E3F-F26E-4727-8F7C-0C87E9851130}" destId="{B1BC96FF-7359-4168-9DC3-56950CCA7FDE}" srcOrd="0" destOrd="0" presId="urn:microsoft.com/office/officeart/2005/8/layout/radial1"/>
    <dgm:cxn modelId="{17057D0E-0E18-4962-A72F-14A561AEE37D}" type="presParOf" srcId="{5AF4B050-67AD-45EC-92F0-E34CF669D743}" destId="{6423915F-21BD-43BC-9B60-E7CE81B3DC00}" srcOrd="6" destOrd="0" presId="urn:microsoft.com/office/officeart/2005/8/layout/radial1"/>
    <dgm:cxn modelId="{49D8D342-CBEF-47D1-A5A1-2A7C23A722CF}" type="presParOf" srcId="{5AF4B050-67AD-45EC-92F0-E34CF669D743}" destId="{40164DA9-A940-4225-89E4-51D6983F9EB8}" srcOrd="7" destOrd="0" presId="urn:microsoft.com/office/officeart/2005/8/layout/radial1"/>
    <dgm:cxn modelId="{07E7F363-2012-4B86-9A4E-CD2C77FB72F1}" type="presParOf" srcId="{40164DA9-A940-4225-89E4-51D6983F9EB8}" destId="{E407B458-15B7-4CB8-AD12-34DC1E2392EB}" srcOrd="0" destOrd="0" presId="urn:microsoft.com/office/officeart/2005/8/layout/radial1"/>
    <dgm:cxn modelId="{BE7A7D1B-8AFA-483C-BEDE-B2FB76DC6163}" type="presParOf" srcId="{5AF4B050-67AD-45EC-92F0-E34CF669D743}" destId="{B2968A6F-A5AC-46BF-93ED-B8EDEAA991A2}" srcOrd="8" destOrd="0" presId="urn:microsoft.com/office/officeart/2005/8/layout/radial1"/>
    <dgm:cxn modelId="{6E9DF152-397A-4BDD-A812-C194BA98F5A9}" type="presParOf" srcId="{5AF4B050-67AD-45EC-92F0-E34CF669D743}" destId="{1F50DB52-45E2-4D39-B879-BDB9A1780E90}" srcOrd="9" destOrd="0" presId="urn:microsoft.com/office/officeart/2005/8/layout/radial1"/>
    <dgm:cxn modelId="{95F61E3E-2C7D-43F5-93B0-0777AF1314B8}" type="presParOf" srcId="{1F50DB52-45E2-4D39-B879-BDB9A1780E90}" destId="{1463332A-62C8-4773-ABD2-2DA2880C2AAD}" srcOrd="0" destOrd="0" presId="urn:microsoft.com/office/officeart/2005/8/layout/radial1"/>
    <dgm:cxn modelId="{AA212ABC-F30B-4015-9C71-CFBCAC319592}" type="presParOf" srcId="{5AF4B050-67AD-45EC-92F0-E34CF669D743}" destId="{8DFEDF81-2C56-4991-AC5F-A9B5F1733857}" srcOrd="10" destOrd="0" presId="urn:microsoft.com/office/officeart/2005/8/layout/radial1"/>
    <dgm:cxn modelId="{43C7E184-7FCB-4411-B17B-1665F6A60FE7}" type="presParOf" srcId="{5AF4B050-67AD-45EC-92F0-E34CF669D743}" destId="{9CDFF0CC-3F08-4FF8-9DC8-FB94B7AF76B9}" srcOrd="11" destOrd="0" presId="urn:microsoft.com/office/officeart/2005/8/layout/radial1"/>
    <dgm:cxn modelId="{20F40092-4BAA-4258-B743-8B1594A27B67}" type="presParOf" srcId="{9CDFF0CC-3F08-4FF8-9DC8-FB94B7AF76B9}" destId="{A3C9F454-2133-4A33-B6ED-B9951C48A7FE}" srcOrd="0" destOrd="0" presId="urn:microsoft.com/office/officeart/2005/8/layout/radial1"/>
    <dgm:cxn modelId="{3FF44BA1-D67D-44D7-A679-D47F368B59DB}" type="presParOf" srcId="{5AF4B050-67AD-45EC-92F0-E34CF669D743}" destId="{FA6CAC94-E0E5-40E4-A342-B28B332B4B87}" srcOrd="12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F29C900-7787-48FB-9D77-8484C0A8A38D}" type="doc">
      <dgm:prSet loTypeId="urn:microsoft.com/office/officeart/2005/8/layout/radial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18CC8B0-1983-41BD-882C-3439ED21E6C1}">
      <dgm:prSet phldrT="[Текст]" custT="1"/>
      <dgm:spPr>
        <a:solidFill>
          <a:schemeClr val="accent6">
            <a:lumMod val="60000"/>
            <a:lumOff val="40000"/>
          </a:schemeClr>
        </a:solidFill>
        <a:ln>
          <a:solidFill>
            <a:srgbClr val="00B0F0"/>
          </a:solidFill>
        </a:ln>
      </dgm:spPr>
      <dgm:t>
        <a:bodyPr/>
        <a:lstStyle/>
        <a:p>
          <a:r>
            <a: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Всего </a:t>
          </a:r>
          <a:r>
            <a: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14 491,2 тыс</a:t>
          </a:r>
          <a:r>
            <a: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. рублей</a:t>
          </a:r>
          <a:endParaRPr lang="ru-RU" sz="1800" b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9A325E56-3377-4970-8D84-BE4389E780CC}" type="parTrans" cxnId="{E0CDC42E-5AC0-48EE-AA27-EA6AADBBB2C1}">
      <dgm:prSet/>
      <dgm:spPr/>
      <dgm:t>
        <a:bodyPr/>
        <a:lstStyle/>
        <a:p>
          <a:endParaRPr lang="ru-RU"/>
        </a:p>
      </dgm:t>
    </dgm:pt>
    <dgm:pt modelId="{2A15DA79-5860-4CDE-A9F6-D911B73D9459}" type="sibTrans" cxnId="{E0CDC42E-5AC0-48EE-AA27-EA6AADBBB2C1}">
      <dgm:prSet/>
      <dgm:spPr/>
      <dgm:t>
        <a:bodyPr/>
        <a:lstStyle/>
        <a:p>
          <a:endParaRPr lang="ru-RU"/>
        </a:p>
      </dgm:t>
    </dgm:pt>
    <dgm:pt modelId="{431CFCAB-EC68-4F42-8790-3AFB3BA106B0}">
      <dgm:prSet phldrT="[Текст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ru-RU" sz="1400" dirty="0" smtClean="0">
              <a:solidFill>
                <a:schemeClr val="tx1">
                  <a:lumMod val="95000"/>
                  <a:lumOff val="5000"/>
                </a:schemeClr>
              </a:solidFill>
            </a:rPr>
            <a:t>Муниципальная политика</a:t>
          </a:r>
        </a:p>
        <a:p>
          <a:r>
            <a:rPr lang="ru-RU" sz="1400" dirty="0" smtClean="0">
              <a:solidFill>
                <a:schemeClr val="tx1">
                  <a:lumMod val="95000"/>
                  <a:lumOff val="5000"/>
                </a:schemeClr>
              </a:solidFill>
            </a:rPr>
            <a:t>123,0 тыс. рублей</a:t>
          </a:r>
          <a:endParaRPr lang="ru-RU" sz="1400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EDEE688D-E571-40BA-B131-B9A712C06B9D}" type="parTrans" cxnId="{DA021E22-3951-4E45-A9CA-9687CA89F5EE}">
      <dgm:prSet/>
      <dgm:spPr/>
      <dgm:t>
        <a:bodyPr/>
        <a:lstStyle/>
        <a:p>
          <a:endParaRPr lang="ru-RU"/>
        </a:p>
      </dgm:t>
    </dgm:pt>
    <dgm:pt modelId="{270558E9-831D-4B36-8E22-C6BFE7A296C6}" type="sibTrans" cxnId="{DA021E22-3951-4E45-A9CA-9687CA89F5EE}">
      <dgm:prSet/>
      <dgm:spPr/>
      <dgm:t>
        <a:bodyPr/>
        <a:lstStyle/>
        <a:p>
          <a:endParaRPr lang="ru-RU"/>
        </a:p>
      </dgm:t>
    </dgm:pt>
    <dgm:pt modelId="{A01B82FD-AF69-4D93-827B-78B74233BFBD}">
      <dgm:prSet phldrT="[Текст]" custT="1"/>
      <dgm:spPr>
        <a:solidFill>
          <a:srgbClr val="00B050"/>
        </a:solidFill>
      </dgm:spPr>
      <dgm:t>
        <a:bodyPr/>
        <a:lstStyle/>
        <a:p>
          <a:r>
            <a:rPr lang="ru-RU" sz="1400" dirty="0" smtClean="0">
              <a:solidFill>
                <a:schemeClr val="tx1">
                  <a:lumMod val="95000"/>
                  <a:lumOff val="5000"/>
                </a:schemeClr>
              </a:solidFill>
            </a:rPr>
            <a:t>Развитие культуры,</a:t>
          </a:r>
        </a:p>
        <a:p>
          <a:r>
            <a:rPr lang="ru-RU" sz="1400" dirty="0" smtClean="0">
              <a:solidFill>
                <a:schemeClr val="tx1">
                  <a:lumMod val="95000"/>
                  <a:lumOff val="5000"/>
                </a:schemeClr>
              </a:solidFill>
            </a:rPr>
            <a:t>физической культуры и спорта</a:t>
          </a:r>
        </a:p>
        <a:p>
          <a:r>
            <a:rPr lang="ru-RU" sz="1400" dirty="0" smtClean="0">
              <a:solidFill>
                <a:schemeClr val="tx1">
                  <a:lumMod val="95000"/>
                  <a:lumOff val="5000"/>
                </a:schemeClr>
              </a:solidFill>
            </a:rPr>
            <a:t>6 922,3тыс</a:t>
          </a:r>
          <a:r>
            <a:rPr lang="ru-RU" sz="1400" dirty="0" smtClean="0">
              <a:solidFill>
                <a:schemeClr val="tx1">
                  <a:lumMod val="95000"/>
                  <a:lumOff val="5000"/>
                </a:schemeClr>
              </a:solidFill>
            </a:rPr>
            <a:t>. рублей</a:t>
          </a:r>
          <a:endParaRPr lang="ru-RU" sz="1400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C89C1B0D-1F00-47BA-A55E-2879C9AC934C}" type="parTrans" cxnId="{EBE5073B-850A-42AF-8651-7F0C4C332CDF}">
      <dgm:prSet/>
      <dgm:spPr/>
      <dgm:t>
        <a:bodyPr/>
        <a:lstStyle/>
        <a:p>
          <a:endParaRPr lang="ru-RU"/>
        </a:p>
      </dgm:t>
    </dgm:pt>
    <dgm:pt modelId="{0B1E03BA-0A16-485F-A0D7-D4FC7E649924}" type="sibTrans" cxnId="{EBE5073B-850A-42AF-8651-7F0C4C332CDF}">
      <dgm:prSet/>
      <dgm:spPr/>
      <dgm:t>
        <a:bodyPr/>
        <a:lstStyle/>
        <a:p>
          <a:endParaRPr lang="ru-RU"/>
        </a:p>
      </dgm:t>
    </dgm:pt>
    <dgm:pt modelId="{5D1AFD90-2AB0-44A2-8CC3-6280C4A9325A}">
      <dgm:prSet custT="1"/>
      <dgm:spPr>
        <a:solidFill>
          <a:srgbClr val="99FF33"/>
        </a:solidFill>
      </dgm:spPr>
      <dgm:t>
        <a:bodyPr/>
        <a:lstStyle/>
        <a:p>
          <a:r>
            <a:rPr lang="ru-RU" sz="1400" dirty="0" smtClean="0">
              <a:solidFill>
                <a:schemeClr val="tx1">
                  <a:lumMod val="95000"/>
                  <a:lumOff val="5000"/>
                </a:schemeClr>
              </a:solidFill>
            </a:rPr>
            <a:t>Управление муниципальными финансами</a:t>
          </a:r>
        </a:p>
        <a:p>
          <a:r>
            <a:rPr lang="ru-RU" sz="1400" dirty="0" smtClean="0">
              <a:solidFill>
                <a:schemeClr val="tx1">
                  <a:lumMod val="95000"/>
                  <a:lumOff val="5000"/>
                </a:schemeClr>
              </a:solidFill>
            </a:rPr>
            <a:t>5 </a:t>
          </a:r>
          <a:r>
            <a:rPr lang="ru-RU" sz="1400" dirty="0" smtClean="0">
              <a:solidFill>
                <a:schemeClr val="tx1">
                  <a:lumMod val="95000"/>
                  <a:lumOff val="5000"/>
                </a:schemeClr>
              </a:solidFill>
            </a:rPr>
            <a:t>326,7 </a:t>
          </a:r>
          <a:r>
            <a:rPr lang="ru-RU" sz="1400" dirty="0" smtClean="0">
              <a:solidFill>
                <a:schemeClr val="tx1">
                  <a:lumMod val="95000"/>
                  <a:lumOff val="5000"/>
                </a:schemeClr>
              </a:solidFill>
            </a:rPr>
            <a:t>тыс. рублей</a:t>
          </a:r>
        </a:p>
        <a:p>
          <a:endParaRPr lang="ru-RU" sz="1400" dirty="0"/>
        </a:p>
      </dgm:t>
    </dgm:pt>
    <dgm:pt modelId="{AB0F4D8D-3213-4B61-82EF-9AEBF7E734D2}" type="parTrans" cxnId="{36C8A795-6D6F-4A5E-A5E5-5954ADFD20FC}">
      <dgm:prSet/>
      <dgm:spPr/>
      <dgm:t>
        <a:bodyPr/>
        <a:lstStyle/>
        <a:p>
          <a:endParaRPr lang="ru-RU"/>
        </a:p>
      </dgm:t>
    </dgm:pt>
    <dgm:pt modelId="{401557BB-0466-4F2D-AFFB-E73920473D2E}" type="sibTrans" cxnId="{36C8A795-6D6F-4A5E-A5E5-5954ADFD20FC}">
      <dgm:prSet/>
      <dgm:spPr/>
      <dgm:t>
        <a:bodyPr/>
        <a:lstStyle/>
        <a:p>
          <a:endParaRPr lang="ru-RU"/>
        </a:p>
      </dgm:t>
    </dgm:pt>
    <dgm:pt modelId="{074C90A6-348D-47ED-B5EE-172A12F6E2C2}">
      <dgm:prSet custT="1"/>
      <dgm:spPr>
        <a:solidFill>
          <a:srgbClr val="FF99FF"/>
        </a:solidFill>
      </dgm:spPr>
      <dgm:t>
        <a:bodyPr/>
        <a:lstStyle/>
        <a:p>
          <a:r>
            <a:rPr lang="ru-RU" sz="1400" dirty="0" smtClean="0">
              <a:solidFill>
                <a:schemeClr val="tx1">
                  <a:lumMod val="95000"/>
                  <a:lumOff val="5000"/>
                </a:schemeClr>
              </a:solidFill>
            </a:rPr>
            <a:t>Защита населения и территории от чрезвычайных ситуаций, обеспечение пожарной безопасности и безопасности людей на водных объектах</a:t>
          </a:r>
        </a:p>
        <a:p>
          <a:r>
            <a:rPr lang="ru-RU" sz="1400" dirty="0" smtClean="0">
              <a:solidFill>
                <a:schemeClr val="tx1">
                  <a:lumMod val="95000"/>
                  <a:lumOff val="5000"/>
                </a:schemeClr>
              </a:solidFill>
            </a:rPr>
            <a:t>27,9 тыс. рублей</a:t>
          </a:r>
          <a:endParaRPr lang="ru-RU" sz="1400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50299067-D889-4A72-9742-ECF26188D52B}" type="parTrans" cxnId="{6AA539EF-248B-4782-BEF7-F464EBC4D2E9}">
      <dgm:prSet/>
      <dgm:spPr/>
      <dgm:t>
        <a:bodyPr/>
        <a:lstStyle/>
        <a:p>
          <a:endParaRPr lang="ru-RU"/>
        </a:p>
      </dgm:t>
    </dgm:pt>
    <dgm:pt modelId="{5415AC98-011A-45E6-847A-2EFA3CC4A6D5}" type="sibTrans" cxnId="{6AA539EF-248B-4782-BEF7-F464EBC4D2E9}">
      <dgm:prSet/>
      <dgm:spPr/>
      <dgm:t>
        <a:bodyPr/>
        <a:lstStyle/>
        <a:p>
          <a:endParaRPr lang="ru-RU"/>
        </a:p>
      </dgm:t>
    </dgm:pt>
    <dgm:pt modelId="{BF2B68B5-A2B1-45A1-B97F-96DCCCBADE00}">
      <dgm:prSet custT="1"/>
      <dgm:spPr>
        <a:solidFill>
          <a:srgbClr val="FFC000"/>
        </a:solidFill>
      </dgm:spPr>
      <dgm:t>
        <a:bodyPr/>
        <a:lstStyle/>
        <a:p>
          <a:r>
            <a:rPr lang="ru-RU" sz="1400" dirty="0" smtClean="0">
              <a:solidFill>
                <a:schemeClr val="tx1">
                  <a:lumMod val="95000"/>
                  <a:lumOff val="5000"/>
                </a:schemeClr>
              </a:solidFill>
            </a:rPr>
            <a:t>Благоустройство территории и жилищно-коммунальное хозяйство</a:t>
          </a:r>
        </a:p>
        <a:p>
          <a:r>
            <a:rPr lang="ru-RU" sz="1400" dirty="0" smtClean="0">
              <a:solidFill>
                <a:schemeClr val="tx1">
                  <a:lumMod val="95000"/>
                  <a:lumOff val="5000"/>
                </a:schemeClr>
              </a:solidFill>
            </a:rPr>
            <a:t>1 351,5 тыс</a:t>
          </a:r>
          <a:r>
            <a:rPr lang="ru-RU" sz="1400" dirty="0" smtClean="0">
              <a:solidFill>
                <a:schemeClr val="tx1">
                  <a:lumMod val="95000"/>
                  <a:lumOff val="5000"/>
                </a:schemeClr>
              </a:solidFill>
            </a:rPr>
            <a:t>. рублей</a:t>
          </a:r>
          <a:endParaRPr lang="ru-RU" sz="1400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0066CD48-B5CE-4F25-9A77-4BA8FE434D32}" type="parTrans" cxnId="{1152BD24-2160-494D-87A9-EEB99132C726}">
      <dgm:prSet/>
      <dgm:spPr/>
      <dgm:t>
        <a:bodyPr/>
        <a:lstStyle/>
        <a:p>
          <a:endParaRPr lang="ru-RU"/>
        </a:p>
      </dgm:t>
    </dgm:pt>
    <dgm:pt modelId="{E28557A3-A134-4AB1-B8EE-F47B197B45C7}" type="sibTrans" cxnId="{1152BD24-2160-494D-87A9-EEB99132C726}">
      <dgm:prSet/>
      <dgm:spPr/>
      <dgm:t>
        <a:bodyPr/>
        <a:lstStyle/>
        <a:p>
          <a:endParaRPr lang="ru-RU"/>
        </a:p>
      </dgm:t>
    </dgm:pt>
    <dgm:pt modelId="{5AF4B050-67AD-45EC-92F0-E34CF669D743}" type="pres">
      <dgm:prSet presAssocID="{9F29C900-7787-48FB-9D77-8484C0A8A38D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27CC21-991B-4930-A77E-E36584A67069}" type="pres">
      <dgm:prSet presAssocID="{E18CC8B0-1983-41BD-882C-3439ED21E6C1}" presName="centerShape" presStyleLbl="node0" presStyleIdx="0" presStyleCnt="1" custScaleX="185467" custScaleY="70803" custLinFactNeighborX="717" custLinFactNeighborY="-3626"/>
      <dgm:spPr/>
      <dgm:t>
        <a:bodyPr/>
        <a:lstStyle/>
        <a:p>
          <a:endParaRPr lang="ru-RU"/>
        </a:p>
      </dgm:t>
    </dgm:pt>
    <dgm:pt modelId="{9E3E4BE2-B7F9-4EDB-8550-0D5B061EC523}" type="pres">
      <dgm:prSet presAssocID="{EDEE688D-E571-40BA-B131-B9A712C06B9D}" presName="Name9" presStyleLbl="parChTrans1D2" presStyleIdx="0" presStyleCnt="5"/>
      <dgm:spPr/>
      <dgm:t>
        <a:bodyPr/>
        <a:lstStyle/>
        <a:p>
          <a:endParaRPr lang="ru-RU"/>
        </a:p>
      </dgm:t>
    </dgm:pt>
    <dgm:pt modelId="{8FC0FEE9-96D6-4AA5-B55D-B39E4F31F37A}" type="pres">
      <dgm:prSet presAssocID="{EDEE688D-E571-40BA-B131-B9A712C06B9D}" presName="connTx" presStyleLbl="parChTrans1D2" presStyleIdx="0" presStyleCnt="5"/>
      <dgm:spPr/>
      <dgm:t>
        <a:bodyPr/>
        <a:lstStyle/>
        <a:p>
          <a:endParaRPr lang="ru-RU"/>
        </a:p>
      </dgm:t>
    </dgm:pt>
    <dgm:pt modelId="{88C6EAC7-F063-42F7-A7DE-8C46B565FC17}" type="pres">
      <dgm:prSet presAssocID="{431CFCAB-EC68-4F42-8790-3AFB3BA106B0}" presName="node" presStyleLbl="node1" presStyleIdx="0" presStyleCnt="5" custScaleX="151118" custScaleY="98799" custRadScaleRad="75542" custRadScaleInc="173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4FBAE8-AB39-4202-BCDE-3DC2ABC8FA4C}" type="pres">
      <dgm:prSet presAssocID="{C89C1B0D-1F00-47BA-A55E-2879C9AC934C}" presName="Name9" presStyleLbl="parChTrans1D2" presStyleIdx="1" presStyleCnt="5"/>
      <dgm:spPr/>
      <dgm:t>
        <a:bodyPr/>
        <a:lstStyle/>
        <a:p>
          <a:endParaRPr lang="ru-RU"/>
        </a:p>
      </dgm:t>
    </dgm:pt>
    <dgm:pt modelId="{14A197C0-DB35-47FF-B8B7-D2E4AFFFDFDE}" type="pres">
      <dgm:prSet presAssocID="{C89C1B0D-1F00-47BA-A55E-2879C9AC934C}" presName="connTx" presStyleLbl="parChTrans1D2" presStyleIdx="1" presStyleCnt="5"/>
      <dgm:spPr/>
      <dgm:t>
        <a:bodyPr/>
        <a:lstStyle/>
        <a:p>
          <a:endParaRPr lang="ru-RU"/>
        </a:p>
      </dgm:t>
    </dgm:pt>
    <dgm:pt modelId="{D9CAF390-F236-4864-8020-8BCCDEFE127C}" type="pres">
      <dgm:prSet presAssocID="{A01B82FD-AF69-4D93-827B-78B74233BFBD}" presName="node" presStyleLbl="node1" presStyleIdx="1" presStyleCnt="5" custScaleX="212972" custScaleY="118820" custRadScaleRad="120845" custRadScaleInc="4524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441E3F-F26E-4727-8F7C-0C87E9851130}" type="pres">
      <dgm:prSet presAssocID="{AB0F4D8D-3213-4B61-82EF-9AEBF7E734D2}" presName="Name9" presStyleLbl="parChTrans1D2" presStyleIdx="2" presStyleCnt="5"/>
      <dgm:spPr/>
      <dgm:t>
        <a:bodyPr/>
        <a:lstStyle/>
        <a:p>
          <a:endParaRPr lang="ru-RU"/>
        </a:p>
      </dgm:t>
    </dgm:pt>
    <dgm:pt modelId="{B1BC96FF-7359-4168-9DC3-56950CCA7FDE}" type="pres">
      <dgm:prSet presAssocID="{AB0F4D8D-3213-4B61-82EF-9AEBF7E734D2}" presName="connTx" presStyleLbl="parChTrans1D2" presStyleIdx="2" presStyleCnt="5"/>
      <dgm:spPr/>
      <dgm:t>
        <a:bodyPr/>
        <a:lstStyle/>
        <a:p>
          <a:endParaRPr lang="ru-RU"/>
        </a:p>
      </dgm:t>
    </dgm:pt>
    <dgm:pt modelId="{6423915F-21BD-43BC-9B60-E7CE81B3DC00}" type="pres">
      <dgm:prSet presAssocID="{5D1AFD90-2AB0-44A2-8CC3-6280C4A9325A}" presName="node" presStyleLbl="node1" presStyleIdx="2" presStyleCnt="5" custScaleX="141095" custScaleY="153440" custRadScaleRad="134970" custRadScaleInc="4062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164DA9-A940-4225-89E4-51D6983F9EB8}" type="pres">
      <dgm:prSet presAssocID="{50299067-D889-4A72-9742-ECF26188D52B}" presName="Name9" presStyleLbl="parChTrans1D2" presStyleIdx="3" presStyleCnt="5"/>
      <dgm:spPr/>
      <dgm:t>
        <a:bodyPr/>
        <a:lstStyle/>
        <a:p>
          <a:endParaRPr lang="ru-RU"/>
        </a:p>
      </dgm:t>
    </dgm:pt>
    <dgm:pt modelId="{E407B458-15B7-4CB8-AD12-34DC1E2392EB}" type="pres">
      <dgm:prSet presAssocID="{50299067-D889-4A72-9742-ECF26188D52B}" presName="connTx" presStyleLbl="parChTrans1D2" presStyleIdx="3" presStyleCnt="5"/>
      <dgm:spPr/>
      <dgm:t>
        <a:bodyPr/>
        <a:lstStyle/>
        <a:p>
          <a:endParaRPr lang="ru-RU"/>
        </a:p>
      </dgm:t>
    </dgm:pt>
    <dgm:pt modelId="{B2968A6F-A5AC-46BF-93ED-B8EDEAA991A2}" type="pres">
      <dgm:prSet presAssocID="{074C90A6-348D-47ED-B5EE-172A12F6E2C2}" presName="node" presStyleLbl="node1" presStyleIdx="3" presStyleCnt="5" custScaleX="130616" custScaleY="155599" custRadScaleRad="137675" custRadScaleInc="-3894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50DB52-45E2-4D39-B879-BDB9A1780E90}" type="pres">
      <dgm:prSet presAssocID="{0066CD48-B5CE-4F25-9A77-4BA8FE434D32}" presName="Name9" presStyleLbl="parChTrans1D2" presStyleIdx="4" presStyleCnt="5"/>
      <dgm:spPr/>
      <dgm:t>
        <a:bodyPr/>
        <a:lstStyle/>
        <a:p>
          <a:endParaRPr lang="ru-RU"/>
        </a:p>
      </dgm:t>
    </dgm:pt>
    <dgm:pt modelId="{1463332A-62C8-4773-ABD2-2DA2880C2AAD}" type="pres">
      <dgm:prSet presAssocID="{0066CD48-B5CE-4F25-9A77-4BA8FE434D32}" presName="connTx" presStyleLbl="parChTrans1D2" presStyleIdx="4" presStyleCnt="5"/>
      <dgm:spPr/>
      <dgm:t>
        <a:bodyPr/>
        <a:lstStyle/>
        <a:p>
          <a:endParaRPr lang="ru-RU"/>
        </a:p>
      </dgm:t>
    </dgm:pt>
    <dgm:pt modelId="{8DFEDF81-2C56-4991-AC5F-A9B5F1733857}" type="pres">
      <dgm:prSet presAssocID="{BF2B68B5-A2B1-45A1-B97F-96DCCCBADE00}" presName="node" presStyleLbl="node1" presStyleIdx="4" presStyleCnt="5" custScaleX="190054" custScaleY="113938" custRadScaleRad="129644" custRadScaleInc="-4492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A021E22-3951-4E45-A9CA-9687CA89F5EE}" srcId="{E18CC8B0-1983-41BD-882C-3439ED21E6C1}" destId="{431CFCAB-EC68-4F42-8790-3AFB3BA106B0}" srcOrd="0" destOrd="0" parTransId="{EDEE688D-E571-40BA-B131-B9A712C06B9D}" sibTransId="{270558E9-831D-4B36-8E22-C6BFE7A296C6}"/>
    <dgm:cxn modelId="{ADF5CD7F-807C-4D12-83B5-3817580D4D59}" type="presOf" srcId="{431CFCAB-EC68-4F42-8790-3AFB3BA106B0}" destId="{88C6EAC7-F063-42F7-A7DE-8C46B565FC17}" srcOrd="0" destOrd="0" presId="urn:microsoft.com/office/officeart/2005/8/layout/radial1"/>
    <dgm:cxn modelId="{A8215D19-F3A1-4BC3-93F2-FD8E07223716}" type="presOf" srcId="{C89C1B0D-1F00-47BA-A55E-2879C9AC934C}" destId="{14A197C0-DB35-47FF-B8B7-D2E4AFFFDFDE}" srcOrd="1" destOrd="0" presId="urn:microsoft.com/office/officeart/2005/8/layout/radial1"/>
    <dgm:cxn modelId="{D7977FFF-0889-48FD-B1CC-CD82493A422C}" type="presOf" srcId="{9F29C900-7787-48FB-9D77-8484C0A8A38D}" destId="{5AF4B050-67AD-45EC-92F0-E34CF669D743}" srcOrd="0" destOrd="0" presId="urn:microsoft.com/office/officeart/2005/8/layout/radial1"/>
    <dgm:cxn modelId="{916CF1E4-3784-487E-A464-CA349CCF7374}" type="presOf" srcId="{BF2B68B5-A2B1-45A1-B97F-96DCCCBADE00}" destId="{8DFEDF81-2C56-4991-AC5F-A9B5F1733857}" srcOrd="0" destOrd="0" presId="urn:microsoft.com/office/officeart/2005/8/layout/radial1"/>
    <dgm:cxn modelId="{EF9E66F7-298E-4CDF-B92C-DA924D4F8056}" type="presOf" srcId="{EDEE688D-E571-40BA-B131-B9A712C06B9D}" destId="{9E3E4BE2-B7F9-4EDB-8550-0D5B061EC523}" srcOrd="0" destOrd="0" presId="urn:microsoft.com/office/officeart/2005/8/layout/radial1"/>
    <dgm:cxn modelId="{36C8A795-6D6F-4A5E-A5E5-5954ADFD20FC}" srcId="{E18CC8B0-1983-41BD-882C-3439ED21E6C1}" destId="{5D1AFD90-2AB0-44A2-8CC3-6280C4A9325A}" srcOrd="2" destOrd="0" parTransId="{AB0F4D8D-3213-4B61-82EF-9AEBF7E734D2}" sibTransId="{401557BB-0466-4F2D-AFFB-E73920473D2E}"/>
    <dgm:cxn modelId="{E0CDC42E-5AC0-48EE-AA27-EA6AADBBB2C1}" srcId="{9F29C900-7787-48FB-9D77-8484C0A8A38D}" destId="{E18CC8B0-1983-41BD-882C-3439ED21E6C1}" srcOrd="0" destOrd="0" parTransId="{9A325E56-3377-4970-8D84-BE4389E780CC}" sibTransId="{2A15DA79-5860-4CDE-A9F6-D911B73D9459}"/>
    <dgm:cxn modelId="{3E767188-D018-49BF-9DD0-09516391ABE0}" type="presOf" srcId="{50299067-D889-4A72-9742-ECF26188D52B}" destId="{40164DA9-A940-4225-89E4-51D6983F9EB8}" srcOrd="0" destOrd="0" presId="urn:microsoft.com/office/officeart/2005/8/layout/radial1"/>
    <dgm:cxn modelId="{0BE265B0-8DD7-4483-9796-DB1DCEFAA5CA}" type="presOf" srcId="{C89C1B0D-1F00-47BA-A55E-2879C9AC934C}" destId="{D54FBAE8-AB39-4202-BCDE-3DC2ABC8FA4C}" srcOrd="0" destOrd="0" presId="urn:microsoft.com/office/officeart/2005/8/layout/radial1"/>
    <dgm:cxn modelId="{EFFC56C0-ADEC-4819-BBCD-A58B1C1D3F44}" type="presOf" srcId="{EDEE688D-E571-40BA-B131-B9A712C06B9D}" destId="{8FC0FEE9-96D6-4AA5-B55D-B39E4F31F37A}" srcOrd="1" destOrd="0" presId="urn:microsoft.com/office/officeart/2005/8/layout/radial1"/>
    <dgm:cxn modelId="{55F8DC3E-BCEF-424E-B6F7-E9C5634CF8A5}" type="presOf" srcId="{AB0F4D8D-3213-4B61-82EF-9AEBF7E734D2}" destId="{B1BC96FF-7359-4168-9DC3-56950CCA7FDE}" srcOrd="1" destOrd="0" presId="urn:microsoft.com/office/officeart/2005/8/layout/radial1"/>
    <dgm:cxn modelId="{1152BD24-2160-494D-87A9-EEB99132C726}" srcId="{E18CC8B0-1983-41BD-882C-3439ED21E6C1}" destId="{BF2B68B5-A2B1-45A1-B97F-96DCCCBADE00}" srcOrd="4" destOrd="0" parTransId="{0066CD48-B5CE-4F25-9A77-4BA8FE434D32}" sibTransId="{E28557A3-A134-4AB1-B8EE-F47B197B45C7}"/>
    <dgm:cxn modelId="{6AA539EF-248B-4782-BEF7-F464EBC4D2E9}" srcId="{E18CC8B0-1983-41BD-882C-3439ED21E6C1}" destId="{074C90A6-348D-47ED-B5EE-172A12F6E2C2}" srcOrd="3" destOrd="0" parTransId="{50299067-D889-4A72-9742-ECF26188D52B}" sibTransId="{5415AC98-011A-45E6-847A-2EFA3CC4A6D5}"/>
    <dgm:cxn modelId="{2F1955AA-E73C-45A7-BF56-4A97B0395EFF}" type="presOf" srcId="{AB0F4D8D-3213-4B61-82EF-9AEBF7E734D2}" destId="{40441E3F-F26E-4727-8F7C-0C87E9851130}" srcOrd="0" destOrd="0" presId="urn:microsoft.com/office/officeart/2005/8/layout/radial1"/>
    <dgm:cxn modelId="{C9F3F67A-AD5C-4B12-A50F-C03A4966B473}" type="presOf" srcId="{A01B82FD-AF69-4D93-827B-78B74233BFBD}" destId="{D9CAF390-F236-4864-8020-8BCCDEFE127C}" srcOrd="0" destOrd="0" presId="urn:microsoft.com/office/officeart/2005/8/layout/radial1"/>
    <dgm:cxn modelId="{EBE5073B-850A-42AF-8651-7F0C4C332CDF}" srcId="{E18CC8B0-1983-41BD-882C-3439ED21E6C1}" destId="{A01B82FD-AF69-4D93-827B-78B74233BFBD}" srcOrd="1" destOrd="0" parTransId="{C89C1B0D-1F00-47BA-A55E-2879C9AC934C}" sibTransId="{0B1E03BA-0A16-485F-A0D7-D4FC7E649924}"/>
    <dgm:cxn modelId="{499AFDC9-01C5-485B-8B15-4EC7BAF07891}" type="presOf" srcId="{5D1AFD90-2AB0-44A2-8CC3-6280C4A9325A}" destId="{6423915F-21BD-43BC-9B60-E7CE81B3DC00}" srcOrd="0" destOrd="0" presId="urn:microsoft.com/office/officeart/2005/8/layout/radial1"/>
    <dgm:cxn modelId="{29AF1A65-BEBE-4252-9574-B117BEC6EF5B}" type="presOf" srcId="{50299067-D889-4A72-9742-ECF26188D52B}" destId="{E407B458-15B7-4CB8-AD12-34DC1E2392EB}" srcOrd="1" destOrd="0" presId="urn:microsoft.com/office/officeart/2005/8/layout/radial1"/>
    <dgm:cxn modelId="{2DD958DB-D48A-4EC2-903C-9A582F4BD01F}" type="presOf" srcId="{0066CD48-B5CE-4F25-9A77-4BA8FE434D32}" destId="{1F50DB52-45E2-4D39-B879-BDB9A1780E90}" srcOrd="0" destOrd="0" presId="urn:microsoft.com/office/officeart/2005/8/layout/radial1"/>
    <dgm:cxn modelId="{02A7D2EC-3DBE-4A5C-90C0-5EB25513D311}" type="presOf" srcId="{E18CC8B0-1983-41BD-882C-3439ED21E6C1}" destId="{A527CC21-991B-4930-A77E-E36584A67069}" srcOrd="0" destOrd="0" presId="urn:microsoft.com/office/officeart/2005/8/layout/radial1"/>
    <dgm:cxn modelId="{8EC18038-7D8C-4C3E-A589-3960C9C594C4}" type="presOf" srcId="{0066CD48-B5CE-4F25-9A77-4BA8FE434D32}" destId="{1463332A-62C8-4773-ABD2-2DA2880C2AAD}" srcOrd="1" destOrd="0" presId="urn:microsoft.com/office/officeart/2005/8/layout/radial1"/>
    <dgm:cxn modelId="{EE4731A6-9FCC-4825-B764-E551D1AFEDB7}" type="presOf" srcId="{074C90A6-348D-47ED-B5EE-172A12F6E2C2}" destId="{B2968A6F-A5AC-46BF-93ED-B8EDEAA991A2}" srcOrd="0" destOrd="0" presId="urn:microsoft.com/office/officeart/2005/8/layout/radial1"/>
    <dgm:cxn modelId="{256476BC-93B5-4D64-8BE7-3E0D340E4E13}" type="presParOf" srcId="{5AF4B050-67AD-45EC-92F0-E34CF669D743}" destId="{A527CC21-991B-4930-A77E-E36584A67069}" srcOrd="0" destOrd="0" presId="urn:microsoft.com/office/officeart/2005/8/layout/radial1"/>
    <dgm:cxn modelId="{D7128C92-BEDB-4040-899B-0E42B1FA9997}" type="presParOf" srcId="{5AF4B050-67AD-45EC-92F0-E34CF669D743}" destId="{9E3E4BE2-B7F9-4EDB-8550-0D5B061EC523}" srcOrd="1" destOrd="0" presId="urn:microsoft.com/office/officeart/2005/8/layout/radial1"/>
    <dgm:cxn modelId="{630E3BD8-6BFE-49EA-B19E-257A2FC3E971}" type="presParOf" srcId="{9E3E4BE2-B7F9-4EDB-8550-0D5B061EC523}" destId="{8FC0FEE9-96D6-4AA5-B55D-B39E4F31F37A}" srcOrd="0" destOrd="0" presId="urn:microsoft.com/office/officeart/2005/8/layout/radial1"/>
    <dgm:cxn modelId="{E72DE8F4-CAE6-48A0-81C2-D52F8E8278DE}" type="presParOf" srcId="{5AF4B050-67AD-45EC-92F0-E34CF669D743}" destId="{88C6EAC7-F063-42F7-A7DE-8C46B565FC17}" srcOrd="2" destOrd="0" presId="urn:microsoft.com/office/officeart/2005/8/layout/radial1"/>
    <dgm:cxn modelId="{712A1D60-EF43-427E-96CB-81FEB3C7DF3B}" type="presParOf" srcId="{5AF4B050-67AD-45EC-92F0-E34CF669D743}" destId="{D54FBAE8-AB39-4202-BCDE-3DC2ABC8FA4C}" srcOrd="3" destOrd="0" presId="urn:microsoft.com/office/officeart/2005/8/layout/radial1"/>
    <dgm:cxn modelId="{43B12915-5F61-47A4-B517-51249A6B29E5}" type="presParOf" srcId="{D54FBAE8-AB39-4202-BCDE-3DC2ABC8FA4C}" destId="{14A197C0-DB35-47FF-B8B7-D2E4AFFFDFDE}" srcOrd="0" destOrd="0" presId="urn:microsoft.com/office/officeart/2005/8/layout/radial1"/>
    <dgm:cxn modelId="{B53626E1-2E5A-4D56-B2F0-FA7CC8A6CCF9}" type="presParOf" srcId="{5AF4B050-67AD-45EC-92F0-E34CF669D743}" destId="{D9CAF390-F236-4864-8020-8BCCDEFE127C}" srcOrd="4" destOrd="0" presId="urn:microsoft.com/office/officeart/2005/8/layout/radial1"/>
    <dgm:cxn modelId="{6A49A1DA-5A01-4864-9BDF-1E87A6813460}" type="presParOf" srcId="{5AF4B050-67AD-45EC-92F0-E34CF669D743}" destId="{40441E3F-F26E-4727-8F7C-0C87E9851130}" srcOrd="5" destOrd="0" presId="urn:microsoft.com/office/officeart/2005/8/layout/radial1"/>
    <dgm:cxn modelId="{368C4A43-B9DC-4D7B-92C9-9F35E3FD9274}" type="presParOf" srcId="{40441E3F-F26E-4727-8F7C-0C87E9851130}" destId="{B1BC96FF-7359-4168-9DC3-56950CCA7FDE}" srcOrd="0" destOrd="0" presId="urn:microsoft.com/office/officeart/2005/8/layout/radial1"/>
    <dgm:cxn modelId="{C6708F5F-2905-4D26-882F-43646AE2324E}" type="presParOf" srcId="{5AF4B050-67AD-45EC-92F0-E34CF669D743}" destId="{6423915F-21BD-43BC-9B60-E7CE81B3DC00}" srcOrd="6" destOrd="0" presId="urn:microsoft.com/office/officeart/2005/8/layout/radial1"/>
    <dgm:cxn modelId="{2C1EE89A-F09B-4188-A226-B42D258A5D07}" type="presParOf" srcId="{5AF4B050-67AD-45EC-92F0-E34CF669D743}" destId="{40164DA9-A940-4225-89E4-51D6983F9EB8}" srcOrd="7" destOrd="0" presId="urn:microsoft.com/office/officeart/2005/8/layout/radial1"/>
    <dgm:cxn modelId="{4F987079-4990-4BC8-96BC-A802AF12C39E}" type="presParOf" srcId="{40164DA9-A940-4225-89E4-51D6983F9EB8}" destId="{E407B458-15B7-4CB8-AD12-34DC1E2392EB}" srcOrd="0" destOrd="0" presId="urn:microsoft.com/office/officeart/2005/8/layout/radial1"/>
    <dgm:cxn modelId="{539C913F-6B3E-444E-B829-6C7F0A34198B}" type="presParOf" srcId="{5AF4B050-67AD-45EC-92F0-E34CF669D743}" destId="{B2968A6F-A5AC-46BF-93ED-B8EDEAA991A2}" srcOrd="8" destOrd="0" presId="urn:microsoft.com/office/officeart/2005/8/layout/radial1"/>
    <dgm:cxn modelId="{51188C33-6C39-4742-9FA4-3C3339EF5E5B}" type="presParOf" srcId="{5AF4B050-67AD-45EC-92F0-E34CF669D743}" destId="{1F50DB52-45E2-4D39-B879-BDB9A1780E90}" srcOrd="9" destOrd="0" presId="urn:microsoft.com/office/officeart/2005/8/layout/radial1"/>
    <dgm:cxn modelId="{589A2B49-BD05-4AA0-8652-C0FE89AC5A4C}" type="presParOf" srcId="{1F50DB52-45E2-4D39-B879-BDB9A1780E90}" destId="{1463332A-62C8-4773-ABD2-2DA2880C2AAD}" srcOrd="0" destOrd="0" presId="urn:microsoft.com/office/officeart/2005/8/layout/radial1"/>
    <dgm:cxn modelId="{2C806811-9476-4149-BFBD-2E0F48E8319F}" type="presParOf" srcId="{5AF4B050-67AD-45EC-92F0-E34CF669D743}" destId="{8DFEDF81-2C56-4991-AC5F-A9B5F1733857}" srcOrd="1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27CC21-991B-4930-A77E-E36584A67069}">
      <dsp:nvSpPr>
        <dsp:cNvPr id="0" name=""/>
        <dsp:cNvSpPr/>
      </dsp:nvSpPr>
      <dsp:spPr>
        <a:xfrm>
          <a:off x="3435660" y="2073327"/>
          <a:ext cx="3171386" cy="1210693"/>
        </a:xfrm>
        <a:prstGeom prst="ellipse">
          <a:avLst/>
        </a:prstGeom>
        <a:solidFill>
          <a:schemeClr val="accent6">
            <a:lumMod val="60000"/>
            <a:lumOff val="40000"/>
          </a:schemeClr>
        </a:solidFill>
        <a:ln w="15875" cap="flat" cmpd="sng" algn="ctr">
          <a:solidFill>
            <a:srgbClr val="00B0F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Всего </a:t>
          </a:r>
          <a:r>
            <a:rPr lang="ru-RU" sz="1800" b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42 660,2 тыс</a:t>
          </a:r>
          <a:r>
            <a:rPr lang="ru-RU" sz="1800" b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. рублей</a:t>
          </a:r>
          <a:endParaRPr lang="ru-RU" sz="1800" b="1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3900099" y="2250629"/>
        <a:ext cx="2242508" cy="856089"/>
      </dsp:txXfrm>
    </dsp:sp>
    <dsp:sp modelId="{9E3E4BE2-B7F9-4EDB-8550-0D5B061EC523}">
      <dsp:nvSpPr>
        <dsp:cNvPr id="0" name=""/>
        <dsp:cNvSpPr/>
      </dsp:nvSpPr>
      <dsp:spPr>
        <a:xfrm rot="16684739">
          <a:off x="5078687" y="2025854"/>
          <a:ext cx="66245" cy="31131"/>
        </a:xfrm>
        <a:custGeom>
          <a:avLst/>
          <a:gdLst/>
          <a:ahLst/>
          <a:cxnLst/>
          <a:rect l="0" t="0" r="0" b="0"/>
          <a:pathLst>
            <a:path>
              <a:moveTo>
                <a:pt x="0" y="15565"/>
              </a:moveTo>
              <a:lnTo>
                <a:pt x="66245" y="15565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110153" y="2039764"/>
        <a:ext cx="3312" cy="3312"/>
      </dsp:txXfrm>
    </dsp:sp>
    <dsp:sp modelId="{88C6EAC7-F063-42F7-A7DE-8C46B565FC17}">
      <dsp:nvSpPr>
        <dsp:cNvPr id="0" name=""/>
        <dsp:cNvSpPr/>
      </dsp:nvSpPr>
      <dsp:spPr>
        <a:xfrm>
          <a:off x="3943836" y="322830"/>
          <a:ext cx="2584037" cy="1689410"/>
        </a:xfrm>
        <a:prstGeom prst="ellipse">
          <a:avLst/>
        </a:prstGeom>
        <a:solidFill>
          <a:schemeClr val="accent3">
            <a:lumMod val="60000"/>
            <a:lumOff val="4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Муниципальная политика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1298 </a:t>
          </a:r>
          <a:r>
            <a:rPr lang="ru-RU" sz="140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тыс. рублей</a:t>
          </a:r>
          <a:endParaRPr lang="ru-RU" sz="1400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4322259" y="570238"/>
        <a:ext cx="1827191" cy="1194594"/>
      </dsp:txXfrm>
    </dsp:sp>
    <dsp:sp modelId="{D54FBAE8-AB39-4202-BCDE-3DC2ABC8FA4C}">
      <dsp:nvSpPr>
        <dsp:cNvPr id="0" name=""/>
        <dsp:cNvSpPr/>
      </dsp:nvSpPr>
      <dsp:spPr>
        <a:xfrm rot="6479734">
          <a:off x="4433126" y="3549469"/>
          <a:ext cx="600613" cy="31131"/>
        </a:xfrm>
        <a:custGeom>
          <a:avLst/>
          <a:gdLst/>
          <a:ahLst/>
          <a:cxnLst/>
          <a:rect l="0" t="0" r="0" b="0"/>
          <a:pathLst>
            <a:path>
              <a:moveTo>
                <a:pt x="0" y="15565"/>
              </a:moveTo>
              <a:lnTo>
                <a:pt x="600613" y="15565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4718418" y="3550020"/>
        <a:ext cx="30030" cy="30030"/>
      </dsp:txXfrm>
    </dsp:sp>
    <dsp:sp modelId="{D9CAF390-F236-4864-8020-8BCCDEFE127C}">
      <dsp:nvSpPr>
        <dsp:cNvPr id="0" name=""/>
        <dsp:cNvSpPr/>
      </dsp:nvSpPr>
      <dsp:spPr>
        <a:xfrm>
          <a:off x="2441207" y="3824610"/>
          <a:ext cx="3641707" cy="2383084"/>
        </a:xfrm>
        <a:prstGeom prst="ellipse">
          <a:avLst/>
        </a:prstGeom>
        <a:solidFill>
          <a:srgbClr val="92D05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Развитие культуры,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 физической культуры и спорта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7 568,3тыс</a:t>
          </a:r>
          <a:r>
            <a:rPr lang="ru-RU" sz="140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. рублей</a:t>
          </a:r>
          <a:endParaRPr lang="ru-RU" sz="1400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2974523" y="4173605"/>
        <a:ext cx="2575075" cy="1685094"/>
      </dsp:txXfrm>
    </dsp:sp>
    <dsp:sp modelId="{40441E3F-F26E-4727-8F7C-0C87E9851130}">
      <dsp:nvSpPr>
        <dsp:cNvPr id="0" name=""/>
        <dsp:cNvSpPr/>
      </dsp:nvSpPr>
      <dsp:spPr>
        <a:xfrm rot="9792963">
          <a:off x="2153139" y="3277959"/>
          <a:ext cx="1659333" cy="31131"/>
        </a:xfrm>
        <a:custGeom>
          <a:avLst/>
          <a:gdLst/>
          <a:ahLst/>
          <a:cxnLst/>
          <a:rect l="0" t="0" r="0" b="0"/>
          <a:pathLst>
            <a:path>
              <a:moveTo>
                <a:pt x="0" y="15565"/>
              </a:moveTo>
              <a:lnTo>
                <a:pt x="1659333" y="15565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 rot="10800000">
        <a:off x="2941322" y="3252041"/>
        <a:ext cx="82966" cy="82966"/>
      </dsp:txXfrm>
    </dsp:sp>
    <dsp:sp modelId="{6423915F-21BD-43BC-9B60-E7CE81B3DC00}">
      <dsp:nvSpPr>
        <dsp:cNvPr id="0" name=""/>
        <dsp:cNvSpPr/>
      </dsp:nvSpPr>
      <dsp:spPr>
        <a:xfrm>
          <a:off x="251526" y="1891324"/>
          <a:ext cx="1948022" cy="3864428"/>
        </a:xfrm>
        <a:prstGeom prst="ellipse">
          <a:avLst/>
        </a:prstGeom>
        <a:solidFill>
          <a:srgbClr val="FFC0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Управление муниципальными </a:t>
          </a:r>
          <a:r>
            <a:rPr lang="ru-RU" sz="140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5 375,5 </a:t>
          </a:r>
          <a:r>
            <a:rPr lang="ru-RU" sz="140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тыс. рублей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>
        <a:off x="536807" y="2457256"/>
        <a:ext cx="1377460" cy="2732564"/>
      </dsp:txXfrm>
    </dsp:sp>
    <dsp:sp modelId="{40164DA9-A940-4225-89E4-51D6983F9EB8}">
      <dsp:nvSpPr>
        <dsp:cNvPr id="0" name=""/>
        <dsp:cNvSpPr/>
      </dsp:nvSpPr>
      <dsp:spPr>
        <a:xfrm rot="20741018">
          <a:off x="6333488" y="2277879"/>
          <a:ext cx="394751" cy="31131"/>
        </a:xfrm>
        <a:custGeom>
          <a:avLst/>
          <a:gdLst/>
          <a:ahLst/>
          <a:cxnLst/>
          <a:rect l="0" t="0" r="0" b="0"/>
          <a:pathLst>
            <a:path>
              <a:moveTo>
                <a:pt x="0" y="15565"/>
              </a:moveTo>
              <a:lnTo>
                <a:pt x="394751" y="15565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6520995" y="2283576"/>
        <a:ext cx="19737" cy="19737"/>
      </dsp:txXfrm>
    </dsp:sp>
    <dsp:sp modelId="{B2968A6F-A5AC-46BF-93ED-B8EDEAA991A2}">
      <dsp:nvSpPr>
        <dsp:cNvPr id="0" name=""/>
        <dsp:cNvSpPr/>
      </dsp:nvSpPr>
      <dsp:spPr>
        <a:xfrm>
          <a:off x="6676688" y="554336"/>
          <a:ext cx="2772900" cy="2696141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Защита населения и территории от чрезвычайных ситуаций, обеспечение пожарной безопасности и безопасности людей на водных объектах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27,9 тыс. рублей</a:t>
          </a:r>
          <a:endParaRPr lang="ru-RU" sz="1400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7082770" y="949177"/>
        <a:ext cx="1960736" cy="1906459"/>
      </dsp:txXfrm>
    </dsp:sp>
    <dsp:sp modelId="{1F50DB52-45E2-4D39-B879-BDB9A1780E90}">
      <dsp:nvSpPr>
        <dsp:cNvPr id="0" name=""/>
        <dsp:cNvSpPr/>
      </dsp:nvSpPr>
      <dsp:spPr>
        <a:xfrm rot="1984144">
          <a:off x="5732584" y="3491120"/>
          <a:ext cx="1120874" cy="31131"/>
        </a:xfrm>
        <a:custGeom>
          <a:avLst/>
          <a:gdLst/>
          <a:ahLst/>
          <a:cxnLst/>
          <a:rect l="0" t="0" r="0" b="0"/>
          <a:pathLst>
            <a:path>
              <a:moveTo>
                <a:pt x="0" y="15565"/>
              </a:moveTo>
              <a:lnTo>
                <a:pt x="1120874" y="15565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6264999" y="3478664"/>
        <a:ext cx="56043" cy="56043"/>
      </dsp:txXfrm>
    </dsp:sp>
    <dsp:sp modelId="{8DFEDF81-2C56-4991-AC5F-A9B5F1733857}">
      <dsp:nvSpPr>
        <dsp:cNvPr id="0" name=""/>
        <dsp:cNvSpPr/>
      </dsp:nvSpPr>
      <dsp:spPr>
        <a:xfrm>
          <a:off x="6238388" y="3554990"/>
          <a:ext cx="3249822" cy="1948279"/>
        </a:xfrm>
        <a:prstGeom prst="ellipse">
          <a:avLst/>
        </a:prstGeom>
        <a:solidFill>
          <a:srgbClr val="FF99FF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Благоустройство территории и жилищно-коммунальное хозяйство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28 982,3 тыс</a:t>
          </a:r>
          <a:r>
            <a:rPr lang="ru-RU" sz="140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. рублей</a:t>
          </a:r>
          <a:endParaRPr lang="ru-RU" sz="1400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6714313" y="3840309"/>
        <a:ext cx="2297972" cy="1377641"/>
      </dsp:txXfrm>
    </dsp:sp>
    <dsp:sp modelId="{9CDFF0CC-3F08-4FF8-9DC8-FB94B7AF76B9}">
      <dsp:nvSpPr>
        <dsp:cNvPr id="0" name=""/>
        <dsp:cNvSpPr/>
      </dsp:nvSpPr>
      <dsp:spPr>
        <a:xfrm rot="12202739">
          <a:off x="3667894" y="2146492"/>
          <a:ext cx="316855" cy="31131"/>
        </a:xfrm>
        <a:custGeom>
          <a:avLst/>
          <a:gdLst/>
          <a:ahLst/>
          <a:cxnLst/>
          <a:rect l="0" t="0" r="0" b="0"/>
          <a:pathLst>
            <a:path>
              <a:moveTo>
                <a:pt x="0" y="15565"/>
              </a:moveTo>
              <a:lnTo>
                <a:pt x="316855" y="15565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3818400" y="2154137"/>
        <a:ext cx="15842" cy="15842"/>
      </dsp:txXfrm>
    </dsp:sp>
    <dsp:sp modelId="{FA6CAC94-E0E5-40E4-A342-B28B332B4B87}">
      <dsp:nvSpPr>
        <dsp:cNvPr id="0" name=""/>
        <dsp:cNvSpPr/>
      </dsp:nvSpPr>
      <dsp:spPr>
        <a:xfrm>
          <a:off x="2041147" y="904956"/>
          <a:ext cx="1709946" cy="170994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</a:rPr>
            <a:t>Развитие </a:t>
          </a:r>
          <a:r>
            <a:rPr lang="ru-RU" sz="1200" kern="1200" dirty="0" smtClean="0">
              <a:solidFill>
                <a:schemeClr val="tx1"/>
              </a:solidFill>
            </a:rPr>
            <a:t>561,4539,8 </a:t>
          </a:r>
          <a:r>
            <a:rPr lang="ru-RU" sz="1200" kern="1200" dirty="0" smtClean="0">
              <a:solidFill>
                <a:schemeClr val="tx1"/>
              </a:solidFill>
            </a:rPr>
            <a:t>тыс. рублей</a:t>
          </a:r>
          <a:endParaRPr lang="ru-RU" sz="1200" kern="1200" dirty="0">
            <a:solidFill>
              <a:schemeClr val="tx1"/>
            </a:solidFill>
          </a:endParaRPr>
        </a:p>
      </dsp:txBody>
      <dsp:txXfrm>
        <a:off x="2291563" y="1155372"/>
        <a:ext cx="1209114" cy="120911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27CC21-991B-4930-A77E-E36584A67069}">
      <dsp:nvSpPr>
        <dsp:cNvPr id="0" name=""/>
        <dsp:cNvSpPr/>
      </dsp:nvSpPr>
      <dsp:spPr>
        <a:xfrm>
          <a:off x="3435660" y="2073327"/>
          <a:ext cx="3171386" cy="1210693"/>
        </a:xfrm>
        <a:prstGeom prst="ellipse">
          <a:avLst/>
        </a:prstGeom>
        <a:solidFill>
          <a:schemeClr val="accent6">
            <a:lumMod val="60000"/>
            <a:lumOff val="40000"/>
          </a:schemeClr>
        </a:solidFill>
        <a:ln w="15875" cap="flat" cmpd="sng" algn="ctr">
          <a:solidFill>
            <a:srgbClr val="00B0F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Всего </a:t>
          </a:r>
          <a:r>
            <a:rPr lang="ru-RU" sz="1800" b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42 660,2 тыс</a:t>
          </a:r>
          <a:r>
            <a:rPr lang="ru-RU" sz="1800" b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. рублей</a:t>
          </a:r>
          <a:endParaRPr lang="ru-RU" sz="1800" b="1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3900099" y="2250629"/>
        <a:ext cx="2242508" cy="856089"/>
      </dsp:txXfrm>
    </dsp:sp>
    <dsp:sp modelId="{9E3E4BE2-B7F9-4EDB-8550-0D5B061EC523}">
      <dsp:nvSpPr>
        <dsp:cNvPr id="0" name=""/>
        <dsp:cNvSpPr/>
      </dsp:nvSpPr>
      <dsp:spPr>
        <a:xfrm rot="16684739">
          <a:off x="5078687" y="2025854"/>
          <a:ext cx="66245" cy="31131"/>
        </a:xfrm>
        <a:custGeom>
          <a:avLst/>
          <a:gdLst/>
          <a:ahLst/>
          <a:cxnLst/>
          <a:rect l="0" t="0" r="0" b="0"/>
          <a:pathLst>
            <a:path>
              <a:moveTo>
                <a:pt x="0" y="15565"/>
              </a:moveTo>
              <a:lnTo>
                <a:pt x="66245" y="15565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110153" y="2039764"/>
        <a:ext cx="3312" cy="3312"/>
      </dsp:txXfrm>
    </dsp:sp>
    <dsp:sp modelId="{88C6EAC7-F063-42F7-A7DE-8C46B565FC17}">
      <dsp:nvSpPr>
        <dsp:cNvPr id="0" name=""/>
        <dsp:cNvSpPr/>
      </dsp:nvSpPr>
      <dsp:spPr>
        <a:xfrm>
          <a:off x="3943836" y="322830"/>
          <a:ext cx="2584037" cy="1689410"/>
        </a:xfrm>
        <a:prstGeom prst="ellipse">
          <a:avLst/>
        </a:prstGeom>
        <a:solidFill>
          <a:schemeClr val="accent3">
            <a:lumMod val="60000"/>
            <a:lumOff val="4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Муниципальная политика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1298 </a:t>
          </a:r>
          <a:r>
            <a:rPr lang="ru-RU" sz="140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тыс. рублей</a:t>
          </a:r>
          <a:endParaRPr lang="ru-RU" sz="1400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4322259" y="570238"/>
        <a:ext cx="1827191" cy="1194594"/>
      </dsp:txXfrm>
    </dsp:sp>
    <dsp:sp modelId="{D54FBAE8-AB39-4202-BCDE-3DC2ABC8FA4C}">
      <dsp:nvSpPr>
        <dsp:cNvPr id="0" name=""/>
        <dsp:cNvSpPr/>
      </dsp:nvSpPr>
      <dsp:spPr>
        <a:xfrm rot="6479734">
          <a:off x="4433126" y="3549469"/>
          <a:ext cx="600613" cy="31131"/>
        </a:xfrm>
        <a:custGeom>
          <a:avLst/>
          <a:gdLst/>
          <a:ahLst/>
          <a:cxnLst/>
          <a:rect l="0" t="0" r="0" b="0"/>
          <a:pathLst>
            <a:path>
              <a:moveTo>
                <a:pt x="0" y="15565"/>
              </a:moveTo>
              <a:lnTo>
                <a:pt x="600613" y="15565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4718418" y="3550020"/>
        <a:ext cx="30030" cy="30030"/>
      </dsp:txXfrm>
    </dsp:sp>
    <dsp:sp modelId="{D9CAF390-F236-4864-8020-8BCCDEFE127C}">
      <dsp:nvSpPr>
        <dsp:cNvPr id="0" name=""/>
        <dsp:cNvSpPr/>
      </dsp:nvSpPr>
      <dsp:spPr>
        <a:xfrm>
          <a:off x="2441207" y="3824610"/>
          <a:ext cx="3641707" cy="2383084"/>
        </a:xfrm>
        <a:prstGeom prst="ellipse">
          <a:avLst/>
        </a:prstGeom>
        <a:solidFill>
          <a:srgbClr val="92D05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Развитие культуры,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 физической культуры и спорта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7 568,3тыс</a:t>
          </a:r>
          <a:r>
            <a:rPr lang="ru-RU" sz="140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. рублей</a:t>
          </a:r>
          <a:endParaRPr lang="ru-RU" sz="1400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2974523" y="4173605"/>
        <a:ext cx="2575075" cy="1685094"/>
      </dsp:txXfrm>
    </dsp:sp>
    <dsp:sp modelId="{40441E3F-F26E-4727-8F7C-0C87E9851130}">
      <dsp:nvSpPr>
        <dsp:cNvPr id="0" name=""/>
        <dsp:cNvSpPr/>
      </dsp:nvSpPr>
      <dsp:spPr>
        <a:xfrm rot="9792963">
          <a:off x="2153139" y="3277959"/>
          <a:ext cx="1659333" cy="31131"/>
        </a:xfrm>
        <a:custGeom>
          <a:avLst/>
          <a:gdLst/>
          <a:ahLst/>
          <a:cxnLst/>
          <a:rect l="0" t="0" r="0" b="0"/>
          <a:pathLst>
            <a:path>
              <a:moveTo>
                <a:pt x="0" y="15565"/>
              </a:moveTo>
              <a:lnTo>
                <a:pt x="1659333" y="15565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 rot="10800000">
        <a:off x="2941322" y="3252041"/>
        <a:ext cx="82966" cy="82966"/>
      </dsp:txXfrm>
    </dsp:sp>
    <dsp:sp modelId="{6423915F-21BD-43BC-9B60-E7CE81B3DC00}">
      <dsp:nvSpPr>
        <dsp:cNvPr id="0" name=""/>
        <dsp:cNvSpPr/>
      </dsp:nvSpPr>
      <dsp:spPr>
        <a:xfrm>
          <a:off x="251526" y="1891324"/>
          <a:ext cx="1948022" cy="3864428"/>
        </a:xfrm>
        <a:prstGeom prst="ellipse">
          <a:avLst/>
        </a:prstGeom>
        <a:solidFill>
          <a:srgbClr val="FFC0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Управление муниципальными </a:t>
          </a:r>
          <a:r>
            <a:rPr lang="ru-RU" sz="140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5 375,5 </a:t>
          </a:r>
          <a:r>
            <a:rPr lang="ru-RU" sz="140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тыс. рублей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>
        <a:off x="536807" y="2457256"/>
        <a:ext cx="1377460" cy="2732564"/>
      </dsp:txXfrm>
    </dsp:sp>
    <dsp:sp modelId="{40164DA9-A940-4225-89E4-51D6983F9EB8}">
      <dsp:nvSpPr>
        <dsp:cNvPr id="0" name=""/>
        <dsp:cNvSpPr/>
      </dsp:nvSpPr>
      <dsp:spPr>
        <a:xfrm rot="20741018">
          <a:off x="6333488" y="2277879"/>
          <a:ext cx="394751" cy="31131"/>
        </a:xfrm>
        <a:custGeom>
          <a:avLst/>
          <a:gdLst/>
          <a:ahLst/>
          <a:cxnLst/>
          <a:rect l="0" t="0" r="0" b="0"/>
          <a:pathLst>
            <a:path>
              <a:moveTo>
                <a:pt x="0" y="15565"/>
              </a:moveTo>
              <a:lnTo>
                <a:pt x="394751" y="15565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6520995" y="2283576"/>
        <a:ext cx="19737" cy="19737"/>
      </dsp:txXfrm>
    </dsp:sp>
    <dsp:sp modelId="{B2968A6F-A5AC-46BF-93ED-B8EDEAA991A2}">
      <dsp:nvSpPr>
        <dsp:cNvPr id="0" name=""/>
        <dsp:cNvSpPr/>
      </dsp:nvSpPr>
      <dsp:spPr>
        <a:xfrm>
          <a:off x="6676688" y="554336"/>
          <a:ext cx="2772900" cy="2696141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Защита населения и территории от чрезвычайных ситуаций, обеспечение пожарной безопасности и безопасности людей на водных объектах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27,9 тыс. рублей</a:t>
          </a:r>
          <a:endParaRPr lang="ru-RU" sz="1400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7082770" y="949177"/>
        <a:ext cx="1960736" cy="1906459"/>
      </dsp:txXfrm>
    </dsp:sp>
    <dsp:sp modelId="{1F50DB52-45E2-4D39-B879-BDB9A1780E90}">
      <dsp:nvSpPr>
        <dsp:cNvPr id="0" name=""/>
        <dsp:cNvSpPr/>
      </dsp:nvSpPr>
      <dsp:spPr>
        <a:xfrm rot="1984144">
          <a:off x="5732584" y="3491120"/>
          <a:ext cx="1120874" cy="31131"/>
        </a:xfrm>
        <a:custGeom>
          <a:avLst/>
          <a:gdLst/>
          <a:ahLst/>
          <a:cxnLst/>
          <a:rect l="0" t="0" r="0" b="0"/>
          <a:pathLst>
            <a:path>
              <a:moveTo>
                <a:pt x="0" y="15565"/>
              </a:moveTo>
              <a:lnTo>
                <a:pt x="1120874" y="15565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6264999" y="3478664"/>
        <a:ext cx="56043" cy="56043"/>
      </dsp:txXfrm>
    </dsp:sp>
    <dsp:sp modelId="{8DFEDF81-2C56-4991-AC5F-A9B5F1733857}">
      <dsp:nvSpPr>
        <dsp:cNvPr id="0" name=""/>
        <dsp:cNvSpPr/>
      </dsp:nvSpPr>
      <dsp:spPr>
        <a:xfrm>
          <a:off x="6238388" y="3554990"/>
          <a:ext cx="3249822" cy="1948279"/>
        </a:xfrm>
        <a:prstGeom prst="ellipse">
          <a:avLst/>
        </a:prstGeom>
        <a:solidFill>
          <a:srgbClr val="FF99FF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Благоустройство территории и жилищно-коммунальное хозяйство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28 982,3 тыс</a:t>
          </a:r>
          <a:r>
            <a:rPr lang="ru-RU" sz="140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. рублей</a:t>
          </a:r>
          <a:endParaRPr lang="ru-RU" sz="1400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6714313" y="3840309"/>
        <a:ext cx="2297972" cy="1377641"/>
      </dsp:txXfrm>
    </dsp:sp>
    <dsp:sp modelId="{9CDFF0CC-3F08-4FF8-9DC8-FB94B7AF76B9}">
      <dsp:nvSpPr>
        <dsp:cNvPr id="0" name=""/>
        <dsp:cNvSpPr/>
      </dsp:nvSpPr>
      <dsp:spPr>
        <a:xfrm rot="12202739">
          <a:off x="3667894" y="2146492"/>
          <a:ext cx="316855" cy="31131"/>
        </a:xfrm>
        <a:custGeom>
          <a:avLst/>
          <a:gdLst/>
          <a:ahLst/>
          <a:cxnLst/>
          <a:rect l="0" t="0" r="0" b="0"/>
          <a:pathLst>
            <a:path>
              <a:moveTo>
                <a:pt x="0" y="15565"/>
              </a:moveTo>
              <a:lnTo>
                <a:pt x="316855" y="15565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3818400" y="2154137"/>
        <a:ext cx="15842" cy="15842"/>
      </dsp:txXfrm>
    </dsp:sp>
    <dsp:sp modelId="{FA6CAC94-E0E5-40E4-A342-B28B332B4B87}">
      <dsp:nvSpPr>
        <dsp:cNvPr id="0" name=""/>
        <dsp:cNvSpPr/>
      </dsp:nvSpPr>
      <dsp:spPr>
        <a:xfrm>
          <a:off x="2041147" y="904956"/>
          <a:ext cx="1709946" cy="170994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</a:rPr>
            <a:t>Развитие </a:t>
          </a:r>
          <a:r>
            <a:rPr lang="ru-RU" sz="1200" kern="1200" dirty="0" smtClean="0">
              <a:solidFill>
                <a:schemeClr val="tx1"/>
              </a:solidFill>
            </a:rPr>
            <a:t>561,4539,8 </a:t>
          </a:r>
          <a:r>
            <a:rPr lang="ru-RU" sz="1200" kern="1200" dirty="0" smtClean="0">
              <a:solidFill>
                <a:schemeClr val="tx1"/>
              </a:solidFill>
            </a:rPr>
            <a:t>тыс. рублей</a:t>
          </a:r>
          <a:endParaRPr lang="ru-RU" sz="1200" kern="1200" dirty="0">
            <a:solidFill>
              <a:schemeClr val="tx1"/>
            </a:solidFill>
          </a:endParaRPr>
        </a:p>
      </dsp:txBody>
      <dsp:txXfrm>
        <a:off x="2291563" y="1155372"/>
        <a:ext cx="1209114" cy="120911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27CC21-991B-4930-A77E-E36584A67069}">
      <dsp:nvSpPr>
        <dsp:cNvPr id="0" name=""/>
        <dsp:cNvSpPr/>
      </dsp:nvSpPr>
      <dsp:spPr>
        <a:xfrm>
          <a:off x="2798279" y="2247963"/>
          <a:ext cx="3405580" cy="1300098"/>
        </a:xfrm>
        <a:prstGeom prst="ellipse">
          <a:avLst/>
        </a:prstGeom>
        <a:solidFill>
          <a:schemeClr val="accent6">
            <a:lumMod val="60000"/>
            <a:lumOff val="40000"/>
          </a:schemeClr>
        </a:solidFill>
        <a:ln w="15875" cap="flat" cmpd="sng" algn="ctr">
          <a:solidFill>
            <a:srgbClr val="00B0F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Всего </a:t>
          </a:r>
          <a:r>
            <a:rPr lang="ru-RU" sz="1800" b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14 491,2 тыс</a:t>
          </a:r>
          <a:r>
            <a:rPr lang="ru-RU" sz="1800" b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. рублей</a:t>
          </a:r>
          <a:endParaRPr lang="ru-RU" sz="1800" b="1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3297015" y="2438358"/>
        <a:ext cx="2408108" cy="919308"/>
      </dsp:txXfrm>
    </dsp:sp>
    <dsp:sp modelId="{9E3E4BE2-B7F9-4EDB-8550-0D5B061EC523}">
      <dsp:nvSpPr>
        <dsp:cNvPr id="0" name=""/>
        <dsp:cNvSpPr/>
      </dsp:nvSpPr>
      <dsp:spPr>
        <a:xfrm rot="16542762">
          <a:off x="4535798" y="2196932"/>
          <a:ext cx="67196" cy="36146"/>
        </a:xfrm>
        <a:custGeom>
          <a:avLst/>
          <a:gdLst/>
          <a:ahLst/>
          <a:cxnLst/>
          <a:rect l="0" t="0" r="0" b="0"/>
          <a:pathLst>
            <a:path>
              <a:moveTo>
                <a:pt x="0" y="18073"/>
              </a:moveTo>
              <a:lnTo>
                <a:pt x="67196" y="18073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567716" y="2213325"/>
        <a:ext cx="3359" cy="3359"/>
      </dsp:txXfrm>
    </dsp:sp>
    <dsp:sp modelId="{88C6EAC7-F063-42F7-A7DE-8C46B565FC17}">
      <dsp:nvSpPr>
        <dsp:cNvPr id="0" name=""/>
        <dsp:cNvSpPr/>
      </dsp:nvSpPr>
      <dsp:spPr>
        <a:xfrm>
          <a:off x="3275860" y="369341"/>
          <a:ext cx="2774857" cy="1814166"/>
        </a:xfrm>
        <a:prstGeom prst="ellipse">
          <a:avLst/>
        </a:prstGeom>
        <a:solidFill>
          <a:schemeClr val="accent3">
            <a:lumMod val="60000"/>
            <a:lumOff val="4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Муниципальная политика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123,0 тыс. рублей</a:t>
          </a:r>
          <a:endParaRPr lang="ru-RU" sz="1400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3682228" y="635019"/>
        <a:ext cx="1962121" cy="1282810"/>
      </dsp:txXfrm>
    </dsp:sp>
    <dsp:sp modelId="{D54FBAE8-AB39-4202-BCDE-3DC2ABC8FA4C}">
      <dsp:nvSpPr>
        <dsp:cNvPr id="0" name=""/>
        <dsp:cNvSpPr/>
      </dsp:nvSpPr>
      <dsp:spPr>
        <a:xfrm rot="8552918">
          <a:off x="3192684" y="3647781"/>
          <a:ext cx="611905" cy="36146"/>
        </a:xfrm>
        <a:custGeom>
          <a:avLst/>
          <a:gdLst/>
          <a:ahLst/>
          <a:cxnLst/>
          <a:rect l="0" t="0" r="0" b="0"/>
          <a:pathLst>
            <a:path>
              <a:moveTo>
                <a:pt x="0" y="18073"/>
              </a:moveTo>
              <a:lnTo>
                <a:pt x="611905" y="18073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3483340" y="3650557"/>
        <a:ext cx="30595" cy="30595"/>
      </dsp:txXfrm>
    </dsp:sp>
    <dsp:sp modelId="{D9CAF390-F236-4864-8020-8BCCDEFE127C}">
      <dsp:nvSpPr>
        <dsp:cNvPr id="0" name=""/>
        <dsp:cNvSpPr/>
      </dsp:nvSpPr>
      <dsp:spPr>
        <a:xfrm>
          <a:off x="149242" y="3642792"/>
          <a:ext cx="3910632" cy="2181795"/>
        </a:xfrm>
        <a:prstGeom prst="ellipse">
          <a:avLst/>
        </a:prstGeom>
        <a:solidFill>
          <a:srgbClr val="00B05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Развитие культуры,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физической культуры и спорта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6 922,3тыс</a:t>
          </a:r>
          <a:r>
            <a:rPr lang="ru-RU" sz="140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. рублей</a:t>
          </a:r>
          <a:endParaRPr lang="ru-RU" sz="1400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721941" y="3962308"/>
        <a:ext cx="2765234" cy="1542763"/>
      </dsp:txXfrm>
    </dsp:sp>
    <dsp:sp modelId="{40441E3F-F26E-4727-8F7C-0C87E9851130}">
      <dsp:nvSpPr>
        <dsp:cNvPr id="0" name=""/>
        <dsp:cNvSpPr/>
      </dsp:nvSpPr>
      <dsp:spPr>
        <a:xfrm rot="11827109">
          <a:off x="2674927" y="2396380"/>
          <a:ext cx="512228" cy="36146"/>
        </a:xfrm>
        <a:custGeom>
          <a:avLst/>
          <a:gdLst/>
          <a:ahLst/>
          <a:cxnLst/>
          <a:rect l="0" t="0" r="0" b="0"/>
          <a:pathLst>
            <a:path>
              <a:moveTo>
                <a:pt x="0" y="18073"/>
              </a:moveTo>
              <a:lnTo>
                <a:pt x="512228" y="18073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2918236" y="2401648"/>
        <a:ext cx="25611" cy="25611"/>
      </dsp:txXfrm>
    </dsp:sp>
    <dsp:sp modelId="{6423915F-21BD-43BC-9B60-E7CE81B3DC00}">
      <dsp:nvSpPr>
        <dsp:cNvPr id="0" name=""/>
        <dsp:cNvSpPr/>
      </dsp:nvSpPr>
      <dsp:spPr>
        <a:xfrm>
          <a:off x="144482" y="546441"/>
          <a:ext cx="2590813" cy="2817494"/>
        </a:xfrm>
        <a:prstGeom prst="ellipse">
          <a:avLst/>
        </a:prstGeom>
        <a:solidFill>
          <a:srgbClr val="99FF33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Управление муниципальными финансами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5 </a:t>
          </a:r>
          <a:r>
            <a:rPr lang="ru-RU" sz="140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326,7 </a:t>
          </a:r>
          <a:r>
            <a:rPr lang="ru-RU" sz="140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тыс. рублей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>
        <a:off x="523898" y="959053"/>
        <a:ext cx="1831981" cy="1992270"/>
      </dsp:txXfrm>
    </dsp:sp>
    <dsp:sp modelId="{40164DA9-A940-4225-89E4-51D6983F9EB8}">
      <dsp:nvSpPr>
        <dsp:cNvPr id="0" name=""/>
        <dsp:cNvSpPr/>
      </dsp:nvSpPr>
      <dsp:spPr>
        <a:xfrm rot="20917396">
          <a:off x="6002751" y="2529867"/>
          <a:ext cx="476251" cy="36146"/>
        </a:xfrm>
        <a:custGeom>
          <a:avLst/>
          <a:gdLst/>
          <a:ahLst/>
          <a:cxnLst/>
          <a:rect l="0" t="0" r="0" b="0"/>
          <a:pathLst>
            <a:path>
              <a:moveTo>
                <a:pt x="0" y="18073"/>
              </a:moveTo>
              <a:lnTo>
                <a:pt x="476251" y="18073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6228971" y="2536034"/>
        <a:ext cx="23812" cy="23812"/>
      </dsp:txXfrm>
    </dsp:sp>
    <dsp:sp modelId="{B2968A6F-A5AC-46BF-93ED-B8EDEAA991A2}">
      <dsp:nvSpPr>
        <dsp:cNvPr id="0" name=""/>
        <dsp:cNvSpPr/>
      </dsp:nvSpPr>
      <dsp:spPr>
        <a:xfrm>
          <a:off x="6457575" y="834474"/>
          <a:ext cx="2398396" cy="2857138"/>
        </a:xfrm>
        <a:prstGeom prst="ellipse">
          <a:avLst/>
        </a:prstGeom>
        <a:solidFill>
          <a:srgbClr val="FF99FF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Защита населения и территории от чрезвычайных ситуаций, обеспечение пожарной безопасности и безопасности людей на водных объектах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27,9 тыс. рублей</a:t>
          </a:r>
          <a:endParaRPr lang="ru-RU" sz="1400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6808812" y="1252892"/>
        <a:ext cx="1695922" cy="2020302"/>
      </dsp:txXfrm>
    </dsp:sp>
    <dsp:sp modelId="{1F50DB52-45E2-4D39-B879-BDB9A1780E90}">
      <dsp:nvSpPr>
        <dsp:cNvPr id="0" name=""/>
        <dsp:cNvSpPr/>
      </dsp:nvSpPr>
      <dsp:spPr>
        <a:xfrm rot="2349797">
          <a:off x="5121305" y="3756444"/>
          <a:ext cx="911748" cy="36146"/>
        </a:xfrm>
        <a:custGeom>
          <a:avLst/>
          <a:gdLst/>
          <a:ahLst/>
          <a:cxnLst/>
          <a:rect l="0" t="0" r="0" b="0"/>
          <a:pathLst>
            <a:path>
              <a:moveTo>
                <a:pt x="0" y="18073"/>
              </a:moveTo>
              <a:lnTo>
                <a:pt x="911748" y="18073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554385" y="3751724"/>
        <a:ext cx="45587" cy="45587"/>
      </dsp:txXfrm>
    </dsp:sp>
    <dsp:sp modelId="{8DFEDF81-2C56-4991-AC5F-A9B5F1733857}">
      <dsp:nvSpPr>
        <dsp:cNvPr id="0" name=""/>
        <dsp:cNvSpPr/>
      </dsp:nvSpPr>
      <dsp:spPr>
        <a:xfrm>
          <a:off x="5220068" y="3858819"/>
          <a:ext cx="3489808" cy="2092151"/>
        </a:xfrm>
        <a:prstGeom prst="ellipse">
          <a:avLst/>
        </a:prstGeom>
        <a:solidFill>
          <a:srgbClr val="FFC0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Благоустройство территории и жилищно-коммунальное хозяйство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1 351,5 тыс</a:t>
          </a:r>
          <a:r>
            <a:rPr lang="ru-RU" sz="140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. рублей</a:t>
          </a:r>
          <a:endParaRPr lang="ru-RU" sz="1400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5731139" y="4165207"/>
        <a:ext cx="2467666" cy="14793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10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latin typeface="Arial"/>
              </a:rPr>
              <a:t>Для перемещения страницы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415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ru-RU" sz="2000" spc="-1" strike="noStrike">
                <a:latin typeface="Arial"/>
              </a:rPr>
              <a:t>Для правки формата примечаний щёлкните мышью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416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ru-RU" sz="1400" spc="-1" strike="noStrike">
                <a:latin typeface="Times New Roman"/>
              </a:rPr>
              <a:t>&lt;верхний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417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ru-RU" sz="1400" spc="-1" strike="noStrike">
                <a:latin typeface="Times New Roman"/>
              </a:rPr>
              <a:t>&lt;дата/время&gt;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418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ru-RU" sz="1400" spc="-1" strike="noStrike">
                <a:latin typeface="Times New Roman"/>
              </a:rPr>
              <a:t>&lt;нижний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419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4BD4F6A9-FC7F-46B1-B614-D6450AD6D9AA}" type="slidenum">
              <a:rPr b="0" lang="ru-RU" sz="1400" spc="-1" strike="noStrike">
                <a:latin typeface="Times New Roman"/>
              </a:rPr>
              <a:t>&lt;номер&gt;</a:t>
            </a:fld>
            <a:endParaRPr b="0" lang="ru-RU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4240" cy="3084120"/>
          </a:xfrm>
          <a:prstGeom prst="rect">
            <a:avLst/>
          </a:prstGeom>
        </p:spPr>
      </p:sp>
      <p:sp>
        <p:nvSpPr>
          <p:cNvPr id="46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240" cy="35982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467" name="CustomShape 3"/>
          <p:cNvSpPr/>
          <p:nvPr/>
        </p:nvSpPr>
        <p:spPr>
          <a:xfrm>
            <a:off x="3884760" y="8685360"/>
            <a:ext cx="2969640" cy="45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65942C12-B6FC-4024-A933-C74D8AF69C94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Arial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4240" cy="3084120"/>
          </a:xfrm>
          <a:prstGeom prst="rect">
            <a:avLst/>
          </a:prstGeom>
        </p:spPr>
      </p:sp>
      <p:sp>
        <p:nvSpPr>
          <p:cNvPr id="46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240" cy="35982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461" name="CustomShape 3"/>
          <p:cNvSpPr/>
          <p:nvPr/>
        </p:nvSpPr>
        <p:spPr>
          <a:xfrm>
            <a:off x="3884760" y="8685360"/>
            <a:ext cx="2969640" cy="45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1F311804-BD3E-44C3-9505-5B4F55375598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Arial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4240" cy="3084120"/>
          </a:xfrm>
          <a:prstGeom prst="rect">
            <a:avLst/>
          </a:prstGeom>
        </p:spPr>
      </p:sp>
      <p:sp>
        <p:nvSpPr>
          <p:cNvPr id="46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240" cy="35982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464" name="CustomShape 3"/>
          <p:cNvSpPr/>
          <p:nvPr/>
        </p:nvSpPr>
        <p:spPr>
          <a:xfrm>
            <a:off x="3884760" y="8685360"/>
            <a:ext cx="2969640" cy="45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62C438C6-D270-458E-BF69-301990BB2BBA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0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8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8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0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10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0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8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8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9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0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9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9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94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0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9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9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9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0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40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0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0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40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0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0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06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0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40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09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10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11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12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13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2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8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9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2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7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8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9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09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1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2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21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24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25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26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27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28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4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5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5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5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5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5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5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6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6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6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6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6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6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6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6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7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7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7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7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7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7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9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9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0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0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0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0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0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07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0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1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1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1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14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1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19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2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22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23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24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25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26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4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4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4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5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5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5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5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5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5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5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6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6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6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6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6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68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7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71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72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7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74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75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9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9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9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9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9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0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0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0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05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0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0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0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1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12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1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1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1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17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20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21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22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23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24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8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8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3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8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4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8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4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8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9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9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4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4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5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9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5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5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54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9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5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5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5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9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6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6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9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6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6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6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66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9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6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69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70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71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72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73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9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9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7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9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8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Relationship Id="rId9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6.png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7.png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image" Target="../media/image8.png"/><Relationship Id="rId3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5.xml"/><Relationship Id="rId8" Type="http://schemas.openxmlformats.org/officeDocument/2006/relationships/slideLayout" Target="../slideLayouts/slideLayout66.xml"/><Relationship Id="rId9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2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image" Target="../media/image9.png"/><Relationship Id="rId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75.xml"/><Relationship Id="rId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78.xml"/><Relationship Id="rId9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4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image" Target="../media/image10.png"/><Relationship Id="rId3" Type="http://schemas.openxmlformats.org/officeDocument/2006/relationships/slideLayout" Target="../slideLayouts/slideLayout85.xml"/><Relationship Id="rId4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7.xml"/><Relationship Id="rId6" Type="http://schemas.openxmlformats.org/officeDocument/2006/relationships/slideLayout" Target="../slideLayouts/slideLayout88.xml"/><Relationship Id="rId7" Type="http://schemas.openxmlformats.org/officeDocument/2006/relationships/slideLayout" Target="../slideLayouts/slideLayout89.xml"/><Relationship Id="rId8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96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8.xml"/><Relationship Id="rId6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0.xml"/><Relationship Id="rId8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06.xml"/><Relationship Id="rId14" Type="http://schemas.openxmlformats.org/officeDocument/2006/relationships/slideLayout" Target="../slideLayouts/slideLayout107.xml"/><Relationship Id="rId15" Type="http://schemas.openxmlformats.org/officeDocument/2006/relationships/slideLayout" Target="../slideLayouts/slideLayout10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ffff"/>
            </a:gs>
            <a:gs pos="100000">
              <a:srgbClr val="b9b9b9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Picture 2" descr="\\DROBO-FS\QuickDrops\JB\PPTX NG\Droplets\LightingOverlay.png"/>
          <p:cNvPicPr/>
          <p:nvPr/>
        </p:nvPicPr>
        <p:blipFill>
          <a:blip r:embed="rId2"/>
          <a:stretch/>
        </p:blipFill>
        <p:spPr>
          <a:xfrm>
            <a:off x="0" y="0"/>
            <a:ext cx="12189960" cy="6855840"/>
          </a:xfrm>
          <a:prstGeom prst="rect">
            <a:avLst/>
          </a:prstGeom>
          <a:ln>
            <a:noFill/>
          </a:ln>
        </p:spPr>
      </p:pic>
      <p:pic>
        <p:nvPicPr>
          <p:cNvPr id="1" name="Picture 6" descr="Droplets-HD-Title-R1d.png"/>
          <p:cNvPicPr/>
          <p:nvPr/>
        </p:nvPicPr>
        <p:blipFill>
          <a:blip r:embed="rId3"/>
          <a:stretch/>
        </p:blipFill>
        <p:spPr>
          <a:xfrm>
            <a:off x="0" y="0"/>
            <a:ext cx="12189960" cy="6855840"/>
          </a:xfrm>
          <a:prstGeom prst="rect">
            <a:avLst/>
          </a:prstGeom>
          <a:ln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ffff"/>
            </a:gs>
            <a:gs pos="100000">
              <a:srgbClr val="b9b9b9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 descr="\\DROBO-FS\QuickDrops\JB\PPTX NG\Droplets\LightingOverlay.png"/>
          <p:cNvPicPr/>
          <p:nvPr/>
        </p:nvPicPr>
        <p:blipFill>
          <a:blip r:embed="rId2"/>
          <a:stretch/>
        </p:blipFill>
        <p:spPr>
          <a:xfrm>
            <a:off x="0" y="0"/>
            <a:ext cx="12189960" cy="6855840"/>
          </a:xfrm>
          <a:prstGeom prst="rect">
            <a:avLst/>
          </a:prstGeom>
          <a:ln>
            <a:noFill/>
          </a:ln>
        </p:spPr>
      </p:pic>
      <p:pic>
        <p:nvPicPr>
          <p:cNvPr id="41" name="Picture 2" descr="Droplets-HD-Content-R1d.png"/>
          <p:cNvPicPr/>
          <p:nvPr/>
        </p:nvPicPr>
        <p:blipFill>
          <a:blip r:embed="rId3"/>
          <a:stretch/>
        </p:blipFill>
        <p:spPr>
          <a:xfrm>
            <a:off x="0" y="0"/>
            <a:ext cx="12189960" cy="6855840"/>
          </a:xfrm>
          <a:prstGeom prst="rect">
            <a:avLst/>
          </a:prstGeom>
          <a:ln>
            <a:noFill/>
          </a:ln>
        </p:spPr>
      </p:pic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1"/>
          <p:cNvGrpSpPr/>
          <p:nvPr/>
        </p:nvGrpSpPr>
        <p:grpSpPr>
          <a:xfrm>
            <a:off x="-2160" y="0"/>
            <a:ext cx="12192120" cy="6858720"/>
            <a:chOff x="-2160" y="0"/>
            <a:chExt cx="12192120" cy="6858720"/>
          </a:xfrm>
        </p:grpSpPr>
        <p:sp>
          <p:nvSpPr>
            <p:cNvPr id="81" name="CustomShape 2"/>
            <p:cNvSpPr/>
            <p:nvPr/>
          </p:nvSpPr>
          <p:spPr>
            <a:xfrm>
              <a:off x="0" y="0"/>
              <a:ext cx="12156120" cy="6855840"/>
            </a:xfrm>
            <a:prstGeom prst="rect">
              <a:avLst/>
            </a:prstGeom>
            <a:blipFill rotWithShape="0">
              <a:blip r:embed="rId2"/>
              <a:stretch>
                <a:fillRect l="117885" t="0" r="628990" b="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82" name="CustomShape 3"/>
            <p:cNvSpPr/>
            <p:nvPr/>
          </p:nvSpPr>
          <p:spPr>
            <a:xfrm>
              <a:off x="0" y="2895480"/>
              <a:ext cx="3147480" cy="2360160"/>
            </a:xfrm>
            <a:prstGeom prst="ellipse">
              <a:avLst/>
            </a:prstGeom>
            <a:gradFill rotWithShape="0">
              <a:gsLst>
                <a:gs pos="0">
                  <a:srgbClr val="9b6bf2"/>
                </a:gs>
                <a:gs pos="100000">
                  <a:srgbClr val="9b6bf2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38100" dir="5400000" dist="2556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83" name="CustomShape 4"/>
            <p:cNvSpPr/>
            <p:nvPr/>
          </p:nvSpPr>
          <p:spPr>
            <a:xfrm>
              <a:off x="8399160" y="1676520"/>
              <a:ext cx="3756960" cy="2817360"/>
            </a:xfrm>
            <a:prstGeom prst="ellipse">
              <a:avLst/>
            </a:prstGeom>
            <a:gradFill rotWithShape="0">
              <a:gsLst>
                <a:gs pos="0">
                  <a:srgbClr val="9b6bf2"/>
                </a:gs>
                <a:gs pos="100000">
                  <a:srgbClr val="9b6bf2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38100" dir="5400000" dist="2556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84" name="CustomShape 5"/>
            <p:cNvSpPr/>
            <p:nvPr/>
          </p:nvSpPr>
          <p:spPr>
            <a:xfrm>
              <a:off x="7586280" y="0"/>
              <a:ext cx="2131560" cy="1598040"/>
            </a:xfrm>
            <a:prstGeom prst="ellipse">
              <a:avLst/>
            </a:prstGeom>
            <a:gradFill rotWithShape="0">
              <a:gsLst>
                <a:gs pos="0">
                  <a:srgbClr val="9b6bf2"/>
                </a:gs>
                <a:gs pos="100000">
                  <a:srgbClr val="9b6bf2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38100" dir="5400000" dist="2556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85" name="CustomShape 6"/>
            <p:cNvSpPr/>
            <p:nvPr/>
          </p:nvSpPr>
          <p:spPr>
            <a:xfrm>
              <a:off x="8399160" y="5870160"/>
              <a:ext cx="1318680" cy="988560"/>
            </a:xfrm>
            <a:prstGeom prst="ellipse">
              <a:avLst/>
            </a:prstGeom>
            <a:gradFill rotWithShape="0">
              <a:gsLst>
                <a:gs pos="0">
                  <a:srgbClr val="9b6bf2"/>
                </a:gs>
                <a:gs pos="100000">
                  <a:srgbClr val="9b6bf2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38100" dir="5400000" dist="2556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86" name="CustomShape 7"/>
            <p:cNvSpPr/>
            <p:nvPr/>
          </p:nvSpPr>
          <p:spPr>
            <a:xfrm>
              <a:off x="-2160" y="2666880"/>
              <a:ext cx="5585760" cy="4188960"/>
            </a:xfrm>
            <a:prstGeom prst="ellipse">
              <a:avLst/>
            </a:prstGeom>
            <a:gradFill rotWithShape="0">
              <a:gsLst>
                <a:gs pos="0">
                  <a:srgbClr val="9b6bf2"/>
                </a:gs>
                <a:gs pos="100000">
                  <a:srgbClr val="9b6bf2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38100" dir="5400000" dist="2556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87" name="CustomShape 8"/>
            <p:cNvSpPr/>
            <p:nvPr/>
          </p:nvSpPr>
          <p:spPr>
            <a:xfrm rot="21155400">
              <a:off x="8473320" y="1791000"/>
              <a:ext cx="3147840" cy="317520"/>
            </a:xfrm>
            <a:custGeom>
              <a:avLst/>
              <a:gdLst/>
              <a:ah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8" name="CustomShape 9"/>
            <p:cNvSpPr/>
            <p:nvPr/>
          </p:nvSpPr>
          <p:spPr>
            <a:xfrm>
              <a:off x="646560" y="1856520"/>
              <a:ext cx="10896480" cy="4533120"/>
            </a:xfrm>
            <a:custGeom>
              <a:avLst/>
              <a:gdLst/>
              <a:ahLst/>
              <a:rect l="l" t="t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9" name="CustomShape 10"/>
            <p:cNvSpPr/>
            <p:nvPr/>
          </p:nvSpPr>
          <p:spPr>
            <a:xfrm>
              <a:off x="0" y="0"/>
              <a:ext cx="12189960" cy="6855840"/>
            </a:xfrm>
            <a:custGeom>
              <a:avLst/>
              <a:gdLst/>
              <a:ahLst/>
              <a:rect l="l" t="t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90" name="CustomShape 11"/>
          <p:cNvSpPr/>
          <p:nvPr/>
        </p:nvSpPr>
        <p:spPr>
          <a:xfrm>
            <a:off x="10327680" y="0"/>
            <a:ext cx="912240" cy="109728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91" name="PlaceHolder 1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92" name="PlaceHolder 1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" name="Group 1"/>
          <p:cNvGrpSpPr/>
          <p:nvPr/>
        </p:nvGrpSpPr>
        <p:grpSpPr>
          <a:xfrm>
            <a:off x="-2160" y="0"/>
            <a:ext cx="12192120" cy="6858720"/>
            <a:chOff x="-2160" y="0"/>
            <a:chExt cx="12192120" cy="6858720"/>
          </a:xfrm>
        </p:grpSpPr>
        <p:sp>
          <p:nvSpPr>
            <p:cNvPr id="130" name="CustomShape 2"/>
            <p:cNvSpPr/>
            <p:nvPr/>
          </p:nvSpPr>
          <p:spPr>
            <a:xfrm>
              <a:off x="0" y="0"/>
              <a:ext cx="12156120" cy="6855840"/>
            </a:xfrm>
            <a:prstGeom prst="rect">
              <a:avLst/>
            </a:prstGeom>
            <a:blipFill rotWithShape="0">
              <a:blip r:embed="rId2"/>
              <a:stretch>
                <a:fillRect l="117885" t="0" r="628990" b="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31" name="CustomShape 3"/>
            <p:cNvSpPr/>
            <p:nvPr/>
          </p:nvSpPr>
          <p:spPr>
            <a:xfrm>
              <a:off x="0" y="2895480"/>
              <a:ext cx="3147480" cy="2360160"/>
            </a:xfrm>
            <a:prstGeom prst="ellipse">
              <a:avLst/>
            </a:prstGeom>
            <a:gradFill rotWithShape="0">
              <a:gsLst>
                <a:gs pos="0">
                  <a:srgbClr val="9b6bf2"/>
                </a:gs>
                <a:gs pos="100000">
                  <a:srgbClr val="9b6bf2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38100" dir="5400000" dist="2556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32" name="CustomShape 4"/>
            <p:cNvSpPr/>
            <p:nvPr/>
          </p:nvSpPr>
          <p:spPr>
            <a:xfrm>
              <a:off x="8399160" y="1676520"/>
              <a:ext cx="3756960" cy="2817360"/>
            </a:xfrm>
            <a:prstGeom prst="ellipse">
              <a:avLst/>
            </a:prstGeom>
            <a:gradFill rotWithShape="0">
              <a:gsLst>
                <a:gs pos="0">
                  <a:srgbClr val="9b6bf2"/>
                </a:gs>
                <a:gs pos="100000">
                  <a:srgbClr val="9b6bf2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38100" dir="5400000" dist="2556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33" name="CustomShape 5"/>
            <p:cNvSpPr/>
            <p:nvPr/>
          </p:nvSpPr>
          <p:spPr>
            <a:xfrm>
              <a:off x="7586280" y="0"/>
              <a:ext cx="2131560" cy="1598040"/>
            </a:xfrm>
            <a:prstGeom prst="ellipse">
              <a:avLst/>
            </a:prstGeom>
            <a:gradFill rotWithShape="0">
              <a:gsLst>
                <a:gs pos="0">
                  <a:srgbClr val="9b6bf2"/>
                </a:gs>
                <a:gs pos="100000">
                  <a:srgbClr val="9b6bf2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38100" dir="5400000" dist="2556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34" name="CustomShape 6"/>
            <p:cNvSpPr/>
            <p:nvPr/>
          </p:nvSpPr>
          <p:spPr>
            <a:xfrm>
              <a:off x="8399160" y="5870160"/>
              <a:ext cx="1318680" cy="988560"/>
            </a:xfrm>
            <a:prstGeom prst="ellipse">
              <a:avLst/>
            </a:prstGeom>
            <a:gradFill rotWithShape="0">
              <a:gsLst>
                <a:gs pos="0">
                  <a:srgbClr val="9b6bf2"/>
                </a:gs>
                <a:gs pos="100000">
                  <a:srgbClr val="9b6bf2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38100" dir="5400000" dist="2556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35" name="CustomShape 7"/>
            <p:cNvSpPr/>
            <p:nvPr/>
          </p:nvSpPr>
          <p:spPr>
            <a:xfrm>
              <a:off x="-2160" y="2666880"/>
              <a:ext cx="5585760" cy="4188960"/>
            </a:xfrm>
            <a:prstGeom prst="ellipse">
              <a:avLst/>
            </a:prstGeom>
            <a:gradFill rotWithShape="0">
              <a:gsLst>
                <a:gs pos="0">
                  <a:srgbClr val="9b6bf2"/>
                </a:gs>
                <a:gs pos="100000">
                  <a:srgbClr val="9b6bf2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38100" dir="5400000" dist="2556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36" name="CustomShape 8"/>
            <p:cNvSpPr/>
            <p:nvPr/>
          </p:nvSpPr>
          <p:spPr>
            <a:xfrm rot="21155400">
              <a:off x="8473320" y="1791000"/>
              <a:ext cx="3147840" cy="317520"/>
            </a:xfrm>
            <a:custGeom>
              <a:avLst/>
              <a:gdLst/>
              <a:ah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7" name="CustomShape 9"/>
            <p:cNvSpPr/>
            <p:nvPr/>
          </p:nvSpPr>
          <p:spPr>
            <a:xfrm>
              <a:off x="646560" y="1856520"/>
              <a:ext cx="10896480" cy="4533120"/>
            </a:xfrm>
            <a:custGeom>
              <a:avLst/>
              <a:gdLst/>
              <a:ahLst/>
              <a:rect l="l" t="t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8" name="CustomShape 10"/>
            <p:cNvSpPr/>
            <p:nvPr/>
          </p:nvSpPr>
          <p:spPr>
            <a:xfrm>
              <a:off x="0" y="0"/>
              <a:ext cx="12189960" cy="6855840"/>
            </a:xfrm>
            <a:custGeom>
              <a:avLst/>
              <a:gdLst/>
              <a:ahLst/>
              <a:rect l="l" t="t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39" name="CustomShape 11"/>
          <p:cNvSpPr/>
          <p:nvPr/>
        </p:nvSpPr>
        <p:spPr>
          <a:xfrm>
            <a:off x="10327680" y="0"/>
            <a:ext cx="912240" cy="109728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40" name="PlaceHolder 1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141" name="PlaceHolder 1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" name="Group 1"/>
          <p:cNvGrpSpPr/>
          <p:nvPr/>
        </p:nvGrpSpPr>
        <p:grpSpPr>
          <a:xfrm>
            <a:off x="-2160" y="0"/>
            <a:ext cx="12192120" cy="6858720"/>
            <a:chOff x="-2160" y="0"/>
            <a:chExt cx="12192120" cy="6858720"/>
          </a:xfrm>
        </p:grpSpPr>
        <p:sp>
          <p:nvSpPr>
            <p:cNvPr id="179" name="CustomShape 2"/>
            <p:cNvSpPr/>
            <p:nvPr/>
          </p:nvSpPr>
          <p:spPr>
            <a:xfrm>
              <a:off x="0" y="0"/>
              <a:ext cx="12156120" cy="6855840"/>
            </a:xfrm>
            <a:prstGeom prst="rect">
              <a:avLst/>
            </a:prstGeom>
            <a:blipFill rotWithShape="0">
              <a:blip r:embed="rId2"/>
              <a:stretch>
                <a:fillRect l="117885" t="0" r="628990" b="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80" name="CustomShape 3"/>
            <p:cNvSpPr/>
            <p:nvPr/>
          </p:nvSpPr>
          <p:spPr>
            <a:xfrm>
              <a:off x="0" y="2895480"/>
              <a:ext cx="3147480" cy="2360160"/>
            </a:xfrm>
            <a:prstGeom prst="ellipse">
              <a:avLst/>
            </a:prstGeom>
            <a:gradFill rotWithShape="0">
              <a:gsLst>
                <a:gs pos="0">
                  <a:srgbClr val="9b6bf2"/>
                </a:gs>
                <a:gs pos="100000">
                  <a:srgbClr val="9b6bf2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38100" dir="5400000" dist="2556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81" name="CustomShape 4"/>
            <p:cNvSpPr/>
            <p:nvPr/>
          </p:nvSpPr>
          <p:spPr>
            <a:xfrm>
              <a:off x="8399160" y="1676520"/>
              <a:ext cx="3756960" cy="2817360"/>
            </a:xfrm>
            <a:prstGeom prst="ellipse">
              <a:avLst/>
            </a:prstGeom>
            <a:gradFill rotWithShape="0">
              <a:gsLst>
                <a:gs pos="0">
                  <a:srgbClr val="9b6bf2"/>
                </a:gs>
                <a:gs pos="100000">
                  <a:srgbClr val="9b6bf2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38100" dir="5400000" dist="2556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82" name="CustomShape 5"/>
            <p:cNvSpPr/>
            <p:nvPr/>
          </p:nvSpPr>
          <p:spPr>
            <a:xfrm>
              <a:off x="7586280" y="0"/>
              <a:ext cx="2131560" cy="1598040"/>
            </a:xfrm>
            <a:prstGeom prst="ellipse">
              <a:avLst/>
            </a:prstGeom>
            <a:gradFill rotWithShape="0">
              <a:gsLst>
                <a:gs pos="0">
                  <a:srgbClr val="9b6bf2"/>
                </a:gs>
                <a:gs pos="100000">
                  <a:srgbClr val="9b6bf2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38100" dir="5400000" dist="2556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83" name="CustomShape 6"/>
            <p:cNvSpPr/>
            <p:nvPr/>
          </p:nvSpPr>
          <p:spPr>
            <a:xfrm>
              <a:off x="8399160" y="5870160"/>
              <a:ext cx="1318680" cy="988560"/>
            </a:xfrm>
            <a:prstGeom prst="ellipse">
              <a:avLst/>
            </a:prstGeom>
            <a:gradFill rotWithShape="0">
              <a:gsLst>
                <a:gs pos="0">
                  <a:srgbClr val="9b6bf2"/>
                </a:gs>
                <a:gs pos="100000">
                  <a:srgbClr val="9b6bf2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38100" dir="5400000" dist="2556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84" name="CustomShape 7"/>
            <p:cNvSpPr/>
            <p:nvPr/>
          </p:nvSpPr>
          <p:spPr>
            <a:xfrm>
              <a:off x="-2160" y="2666880"/>
              <a:ext cx="5585760" cy="4188960"/>
            </a:xfrm>
            <a:prstGeom prst="ellipse">
              <a:avLst/>
            </a:prstGeom>
            <a:gradFill rotWithShape="0">
              <a:gsLst>
                <a:gs pos="0">
                  <a:srgbClr val="9b6bf2"/>
                </a:gs>
                <a:gs pos="100000">
                  <a:srgbClr val="9b6bf2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38100" dir="5400000" dist="2556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85" name="CustomShape 8"/>
            <p:cNvSpPr/>
            <p:nvPr/>
          </p:nvSpPr>
          <p:spPr>
            <a:xfrm rot="21155400">
              <a:off x="8473320" y="1791000"/>
              <a:ext cx="3147840" cy="317520"/>
            </a:xfrm>
            <a:custGeom>
              <a:avLst/>
              <a:gdLst/>
              <a:ah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6" name="CustomShape 9"/>
            <p:cNvSpPr/>
            <p:nvPr/>
          </p:nvSpPr>
          <p:spPr>
            <a:xfrm>
              <a:off x="646560" y="1856520"/>
              <a:ext cx="10896480" cy="4533120"/>
            </a:xfrm>
            <a:custGeom>
              <a:avLst/>
              <a:gdLst/>
              <a:ahLst/>
              <a:rect l="l" t="t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7" name="CustomShape 10"/>
            <p:cNvSpPr/>
            <p:nvPr/>
          </p:nvSpPr>
          <p:spPr>
            <a:xfrm>
              <a:off x="0" y="0"/>
              <a:ext cx="12189960" cy="6855840"/>
            </a:xfrm>
            <a:custGeom>
              <a:avLst/>
              <a:gdLst/>
              <a:ahLst/>
              <a:rect l="l" t="t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88" name="CustomShape 11"/>
          <p:cNvSpPr/>
          <p:nvPr/>
        </p:nvSpPr>
        <p:spPr>
          <a:xfrm>
            <a:off x="10327680" y="0"/>
            <a:ext cx="912240" cy="109728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89" name="PlaceHolder 1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190" name="PlaceHolder 1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7" name="Group 1"/>
          <p:cNvGrpSpPr/>
          <p:nvPr/>
        </p:nvGrpSpPr>
        <p:grpSpPr>
          <a:xfrm>
            <a:off x="-2160" y="0"/>
            <a:ext cx="12192120" cy="6858720"/>
            <a:chOff x="-2160" y="0"/>
            <a:chExt cx="12192120" cy="6858720"/>
          </a:xfrm>
        </p:grpSpPr>
        <p:sp>
          <p:nvSpPr>
            <p:cNvPr id="228" name="CustomShape 2"/>
            <p:cNvSpPr/>
            <p:nvPr/>
          </p:nvSpPr>
          <p:spPr>
            <a:xfrm>
              <a:off x="0" y="0"/>
              <a:ext cx="12156120" cy="6855840"/>
            </a:xfrm>
            <a:prstGeom prst="rect">
              <a:avLst/>
            </a:prstGeom>
            <a:blipFill rotWithShape="0">
              <a:blip r:embed="rId2"/>
              <a:stretch>
                <a:fillRect l="117885" t="0" r="628990" b="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29" name="CustomShape 3"/>
            <p:cNvSpPr/>
            <p:nvPr/>
          </p:nvSpPr>
          <p:spPr>
            <a:xfrm>
              <a:off x="0" y="2895480"/>
              <a:ext cx="3147480" cy="2360160"/>
            </a:xfrm>
            <a:prstGeom prst="ellipse">
              <a:avLst/>
            </a:prstGeom>
            <a:gradFill rotWithShape="0">
              <a:gsLst>
                <a:gs pos="0">
                  <a:srgbClr val="9b6bf2"/>
                </a:gs>
                <a:gs pos="100000">
                  <a:srgbClr val="9b6bf2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38100" dir="5400000" dist="2556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230" name="CustomShape 4"/>
            <p:cNvSpPr/>
            <p:nvPr/>
          </p:nvSpPr>
          <p:spPr>
            <a:xfrm>
              <a:off x="8399160" y="1676520"/>
              <a:ext cx="3756960" cy="2817360"/>
            </a:xfrm>
            <a:prstGeom prst="ellipse">
              <a:avLst/>
            </a:prstGeom>
            <a:gradFill rotWithShape="0">
              <a:gsLst>
                <a:gs pos="0">
                  <a:srgbClr val="9b6bf2"/>
                </a:gs>
                <a:gs pos="100000">
                  <a:srgbClr val="9b6bf2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38100" dir="5400000" dist="2556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231" name="CustomShape 5"/>
            <p:cNvSpPr/>
            <p:nvPr/>
          </p:nvSpPr>
          <p:spPr>
            <a:xfrm>
              <a:off x="7586280" y="0"/>
              <a:ext cx="2131560" cy="1598040"/>
            </a:xfrm>
            <a:prstGeom prst="ellipse">
              <a:avLst/>
            </a:prstGeom>
            <a:gradFill rotWithShape="0">
              <a:gsLst>
                <a:gs pos="0">
                  <a:srgbClr val="9b6bf2"/>
                </a:gs>
                <a:gs pos="100000">
                  <a:srgbClr val="9b6bf2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38100" dir="5400000" dist="2556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232" name="CustomShape 6"/>
            <p:cNvSpPr/>
            <p:nvPr/>
          </p:nvSpPr>
          <p:spPr>
            <a:xfrm>
              <a:off x="8399160" y="5870160"/>
              <a:ext cx="1318680" cy="988560"/>
            </a:xfrm>
            <a:prstGeom prst="ellipse">
              <a:avLst/>
            </a:prstGeom>
            <a:gradFill rotWithShape="0">
              <a:gsLst>
                <a:gs pos="0">
                  <a:srgbClr val="9b6bf2"/>
                </a:gs>
                <a:gs pos="100000">
                  <a:srgbClr val="9b6bf2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38100" dir="5400000" dist="2556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233" name="CustomShape 7"/>
            <p:cNvSpPr/>
            <p:nvPr/>
          </p:nvSpPr>
          <p:spPr>
            <a:xfrm>
              <a:off x="-2160" y="2666880"/>
              <a:ext cx="5585760" cy="4188960"/>
            </a:xfrm>
            <a:prstGeom prst="ellipse">
              <a:avLst/>
            </a:prstGeom>
            <a:gradFill rotWithShape="0">
              <a:gsLst>
                <a:gs pos="0">
                  <a:srgbClr val="9b6bf2"/>
                </a:gs>
                <a:gs pos="100000">
                  <a:srgbClr val="9b6bf2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38100" dir="5400000" dist="2556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234" name="CustomShape 8"/>
            <p:cNvSpPr/>
            <p:nvPr/>
          </p:nvSpPr>
          <p:spPr>
            <a:xfrm rot="21155400">
              <a:off x="8473320" y="1791000"/>
              <a:ext cx="3147840" cy="317520"/>
            </a:xfrm>
            <a:custGeom>
              <a:avLst/>
              <a:gdLst/>
              <a:ah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5" name="CustomShape 9"/>
            <p:cNvSpPr/>
            <p:nvPr/>
          </p:nvSpPr>
          <p:spPr>
            <a:xfrm>
              <a:off x="646560" y="1856520"/>
              <a:ext cx="10896480" cy="4533120"/>
            </a:xfrm>
            <a:custGeom>
              <a:avLst/>
              <a:gdLst/>
              <a:ahLst/>
              <a:rect l="l" t="t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6" name="CustomShape 10"/>
            <p:cNvSpPr/>
            <p:nvPr/>
          </p:nvSpPr>
          <p:spPr>
            <a:xfrm>
              <a:off x="0" y="0"/>
              <a:ext cx="12189960" cy="6855840"/>
            </a:xfrm>
            <a:custGeom>
              <a:avLst/>
              <a:gdLst/>
              <a:ahLst/>
              <a:rect l="l" t="t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237" name="CustomShape 11"/>
          <p:cNvSpPr/>
          <p:nvPr/>
        </p:nvSpPr>
        <p:spPr>
          <a:xfrm>
            <a:off x="10327680" y="0"/>
            <a:ext cx="912240" cy="109728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38" name="PlaceHolder 1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239" name="PlaceHolder 1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Group 1"/>
          <p:cNvGrpSpPr/>
          <p:nvPr/>
        </p:nvGrpSpPr>
        <p:grpSpPr>
          <a:xfrm>
            <a:off x="-2160" y="0"/>
            <a:ext cx="12192120" cy="6858720"/>
            <a:chOff x="-2160" y="0"/>
            <a:chExt cx="12192120" cy="6858720"/>
          </a:xfrm>
        </p:grpSpPr>
        <p:sp>
          <p:nvSpPr>
            <p:cNvPr id="277" name="CustomShape 2"/>
            <p:cNvSpPr/>
            <p:nvPr/>
          </p:nvSpPr>
          <p:spPr>
            <a:xfrm>
              <a:off x="0" y="0"/>
              <a:ext cx="12156120" cy="6855840"/>
            </a:xfrm>
            <a:prstGeom prst="rect">
              <a:avLst/>
            </a:prstGeom>
            <a:blipFill rotWithShape="0">
              <a:blip r:embed="rId2"/>
              <a:stretch>
                <a:fillRect l="117885" t="0" r="628990" b="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78" name="CustomShape 3"/>
            <p:cNvSpPr/>
            <p:nvPr/>
          </p:nvSpPr>
          <p:spPr>
            <a:xfrm>
              <a:off x="0" y="2895480"/>
              <a:ext cx="3147480" cy="2360160"/>
            </a:xfrm>
            <a:prstGeom prst="ellipse">
              <a:avLst/>
            </a:prstGeom>
            <a:gradFill rotWithShape="0">
              <a:gsLst>
                <a:gs pos="0">
                  <a:srgbClr val="9b6bf2"/>
                </a:gs>
                <a:gs pos="100000">
                  <a:srgbClr val="9b6bf2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38100" dir="5400000" dist="2556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279" name="CustomShape 4"/>
            <p:cNvSpPr/>
            <p:nvPr/>
          </p:nvSpPr>
          <p:spPr>
            <a:xfrm>
              <a:off x="8399160" y="1676520"/>
              <a:ext cx="3756960" cy="2817360"/>
            </a:xfrm>
            <a:prstGeom prst="ellipse">
              <a:avLst/>
            </a:prstGeom>
            <a:gradFill rotWithShape="0">
              <a:gsLst>
                <a:gs pos="0">
                  <a:srgbClr val="9b6bf2"/>
                </a:gs>
                <a:gs pos="100000">
                  <a:srgbClr val="9b6bf2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38100" dir="5400000" dist="2556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280" name="CustomShape 5"/>
            <p:cNvSpPr/>
            <p:nvPr/>
          </p:nvSpPr>
          <p:spPr>
            <a:xfrm>
              <a:off x="7586280" y="0"/>
              <a:ext cx="2131560" cy="1598040"/>
            </a:xfrm>
            <a:prstGeom prst="ellipse">
              <a:avLst/>
            </a:prstGeom>
            <a:gradFill rotWithShape="0">
              <a:gsLst>
                <a:gs pos="0">
                  <a:srgbClr val="9b6bf2"/>
                </a:gs>
                <a:gs pos="100000">
                  <a:srgbClr val="9b6bf2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38100" dir="5400000" dist="2556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281" name="CustomShape 6"/>
            <p:cNvSpPr/>
            <p:nvPr/>
          </p:nvSpPr>
          <p:spPr>
            <a:xfrm>
              <a:off x="8399160" y="5870160"/>
              <a:ext cx="1318680" cy="988560"/>
            </a:xfrm>
            <a:prstGeom prst="ellipse">
              <a:avLst/>
            </a:prstGeom>
            <a:gradFill rotWithShape="0">
              <a:gsLst>
                <a:gs pos="0">
                  <a:srgbClr val="9b6bf2"/>
                </a:gs>
                <a:gs pos="100000">
                  <a:srgbClr val="9b6bf2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38100" dir="5400000" dist="2556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282" name="CustomShape 7"/>
            <p:cNvSpPr/>
            <p:nvPr/>
          </p:nvSpPr>
          <p:spPr>
            <a:xfrm>
              <a:off x="-2160" y="2666880"/>
              <a:ext cx="5585760" cy="4188960"/>
            </a:xfrm>
            <a:prstGeom prst="ellipse">
              <a:avLst/>
            </a:prstGeom>
            <a:gradFill rotWithShape="0">
              <a:gsLst>
                <a:gs pos="0">
                  <a:srgbClr val="9b6bf2"/>
                </a:gs>
                <a:gs pos="100000">
                  <a:srgbClr val="9b6bf2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38100" dir="5400000" dist="2556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283" name="CustomShape 8"/>
            <p:cNvSpPr/>
            <p:nvPr/>
          </p:nvSpPr>
          <p:spPr>
            <a:xfrm rot="21155400">
              <a:off x="8473320" y="1791000"/>
              <a:ext cx="3147840" cy="317520"/>
            </a:xfrm>
            <a:custGeom>
              <a:avLst/>
              <a:gdLst/>
              <a:ah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4" name="CustomShape 9"/>
            <p:cNvSpPr/>
            <p:nvPr/>
          </p:nvSpPr>
          <p:spPr>
            <a:xfrm>
              <a:off x="646560" y="1856520"/>
              <a:ext cx="10896480" cy="4533120"/>
            </a:xfrm>
            <a:custGeom>
              <a:avLst/>
              <a:gdLst/>
              <a:ahLst/>
              <a:rect l="l" t="t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5" name="CustomShape 10"/>
            <p:cNvSpPr/>
            <p:nvPr/>
          </p:nvSpPr>
          <p:spPr>
            <a:xfrm>
              <a:off x="0" y="0"/>
              <a:ext cx="12189960" cy="6855840"/>
            </a:xfrm>
            <a:custGeom>
              <a:avLst/>
              <a:gdLst/>
              <a:ahLst/>
              <a:rect l="l" t="t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286" name="CustomShape 11"/>
          <p:cNvSpPr/>
          <p:nvPr/>
        </p:nvSpPr>
        <p:spPr>
          <a:xfrm>
            <a:off x="10327680" y="0"/>
            <a:ext cx="912240" cy="109728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87" name="PlaceHolder 1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288" name="PlaceHolder 1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5" name="Group 1"/>
          <p:cNvGrpSpPr/>
          <p:nvPr/>
        </p:nvGrpSpPr>
        <p:grpSpPr>
          <a:xfrm>
            <a:off x="-2160" y="0"/>
            <a:ext cx="12192120" cy="6858720"/>
            <a:chOff x="-2160" y="0"/>
            <a:chExt cx="12192120" cy="6858720"/>
          </a:xfrm>
        </p:grpSpPr>
        <p:sp>
          <p:nvSpPr>
            <p:cNvPr id="326" name="CustomShape 2"/>
            <p:cNvSpPr/>
            <p:nvPr/>
          </p:nvSpPr>
          <p:spPr>
            <a:xfrm>
              <a:off x="0" y="0"/>
              <a:ext cx="12156120" cy="6855840"/>
            </a:xfrm>
            <a:prstGeom prst="rect">
              <a:avLst/>
            </a:prstGeom>
            <a:blipFill rotWithShape="0">
              <a:blip r:embed="rId2"/>
              <a:stretch>
                <a:fillRect l="117885" t="0" r="628990" b="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27" name="CustomShape 3"/>
            <p:cNvSpPr/>
            <p:nvPr/>
          </p:nvSpPr>
          <p:spPr>
            <a:xfrm>
              <a:off x="0" y="2895480"/>
              <a:ext cx="3147480" cy="2360160"/>
            </a:xfrm>
            <a:prstGeom prst="ellipse">
              <a:avLst/>
            </a:prstGeom>
            <a:gradFill rotWithShape="0">
              <a:gsLst>
                <a:gs pos="0">
                  <a:srgbClr val="9b6bf2"/>
                </a:gs>
                <a:gs pos="100000">
                  <a:srgbClr val="9b6bf2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38100" dir="5400000" dist="2556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328" name="CustomShape 4"/>
            <p:cNvSpPr/>
            <p:nvPr/>
          </p:nvSpPr>
          <p:spPr>
            <a:xfrm>
              <a:off x="8399160" y="1676520"/>
              <a:ext cx="3756960" cy="2817360"/>
            </a:xfrm>
            <a:prstGeom prst="ellipse">
              <a:avLst/>
            </a:prstGeom>
            <a:gradFill rotWithShape="0">
              <a:gsLst>
                <a:gs pos="0">
                  <a:srgbClr val="9b6bf2"/>
                </a:gs>
                <a:gs pos="100000">
                  <a:srgbClr val="9b6bf2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38100" dir="5400000" dist="2556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329" name="CustomShape 5"/>
            <p:cNvSpPr/>
            <p:nvPr/>
          </p:nvSpPr>
          <p:spPr>
            <a:xfrm>
              <a:off x="7586280" y="0"/>
              <a:ext cx="2131560" cy="1598040"/>
            </a:xfrm>
            <a:prstGeom prst="ellipse">
              <a:avLst/>
            </a:prstGeom>
            <a:gradFill rotWithShape="0">
              <a:gsLst>
                <a:gs pos="0">
                  <a:srgbClr val="9b6bf2"/>
                </a:gs>
                <a:gs pos="100000">
                  <a:srgbClr val="9b6bf2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38100" dir="5400000" dist="2556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330" name="CustomShape 6"/>
            <p:cNvSpPr/>
            <p:nvPr/>
          </p:nvSpPr>
          <p:spPr>
            <a:xfrm>
              <a:off x="8399160" y="5870160"/>
              <a:ext cx="1318680" cy="988560"/>
            </a:xfrm>
            <a:prstGeom prst="ellipse">
              <a:avLst/>
            </a:prstGeom>
            <a:gradFill rotWithShape="0">
              <a:gsLst>
                <a:gs pos="0">
                  <a:srgbClr val="9b6bf2"/>
                </a:gs>
                <a:gs pos="100000">
                  <a:srgbClr val="9b6bf2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38100" dir="5400000" dist="2556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331" name="CustomShape 7"/>
            <p:cNvSpPr/>
            <p:nvPr/>
          </p:nvSpPr>
          <p:spPr>
            <a:xfrm>
              <a:off x="-2160" y="2666880"/>
              <a:ext cx="5585760" cy="4188960"/>
            </a:xfrm>
            <a:prstGeom prst="ellipse">
              <a:avLst/>
            </a:prstGeom>
            <a:gradFill rotWithShape="0">
              <a:gsLst>
                <a:gs pos="0">
                  <a:srgbClr val="9b6bf2"/>
                </a:gs>
                <a:gs pos="100000">
                  <a:srgbClr val="9b6bf2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38100" dir="5400000" dist="2556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332" name="CustomShape 8"/>
            <p:cNvSpPr/>
            <p:nvPr/>
          </p:nvSpPr>
          <p:spPr>
            <a:xfrm rot="21155400">
              <a:off x="8473320" y="1791000"/>
              <a:ext cx="3147840" cy="317520"/>
            </a:xfrm>
            <a:custGeom>
              <a:avLst/>
              <a:gdLst/>
              <a:ah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3" name="CustomShape 9"/>
            <p:cNvSpPr/>
            <p:nvPr/>
          </p:nvSpPr>
          <p:spPr>
            <a:xfrm>
              <a:off x="646560" y="1856520"/>
              <a:ext cx="10896480" cy="4533120"/>
            </a:xfrm>
            <a:custGeom>
              <a:avLst/>
              <a:gdLst/>
              <a:ahLst/>
              <a:rect l="l" t="t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4" name="CustomShape 10"/>
            <p:cNvSpPr/>
            <p:nvPr/>
          </p:nvSpPr>
          <p:spPr>
            <a:xfrm>
              <a:off x="0" y="0"/>
              <a:ext cx="12189960" cy="6855840"/>
            </a:xfrm>
            <a:custGeom>
              <a:avLst/>
              <a:gdLst/>
              <a:ahLst/>
              <a:rect l="l" t="t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335" name="CustomShape 11"/>
          <p:cNvSpPr/>
          <p:nvPr/>
        </p:nvSpPr>
        <p:spPr>
          <a:xfrm>
            <a:off x="10327680" y="0"/>
            <a:ext cx="912240" cy="109728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336" name="PlaceHolder 1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337" name="PlaceHolder 1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ffff"/>
            </a:gs>
            <a:gs pos="100000">
              <a:srgbClr val="b9b9b9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Picture 2" descr="\\DROBO-FS\QuickDrops\JB\PPTX NG\Droplets\LightingOverlay.png"/>
          <p:cNvPicPr/>
          <p:nvPr/>
        </p:nvPicPr>
        <p:blipFill>
          <a:blip r:embed="rId2"/>
          <a:stretch/>
        </p:blipFill>
        <p:spPr>
          <a:xfrm>
            <a:off x="0" y="0"/>
            <a:ext cx="12189960" cy="6855840"/>
          </a:xfrm>
          <a:prstGeom prst="rect">
            <a:avLst/>
          </a:prstGeom>
          <a:ln>
            <a:noFill/>
          </a:ln>
        </p:spPr>
      </p:pic>
      <p:pic>
        <p:nvPicPr>
          <p:cNvPr id="375" name="Picture 6" descr="Droplets-HD-Content-R1d.png"/>
          <p:cNvPicPr/>
          <p:nvPr/>
        </p:nvPicPr>
        <p:blipFill>
          <a:blip r:embed="rId3"/>
          <a:stretch/>
        </p:blipFill>
        <p:spPr>
          <a:xfrm>
            <a:off x="0" y="0"/>
            <a:ext cx="12189960" cy="6855840"/>
          </a:xfrm>
          <a:prstGeom prst="rect">
            <a:avLst/>
          </a:prstGeom>
          <a:ln>
            <a:noFill/>
          </a:ln>
        </p:spPr>
      </p:pic>
      <p:sp>
        <p:nvSpPr>
          <p:cNvPr id="3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37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chart" Target="../charts/chart51.xml"/><Relationship Id="rId2" Type="http://schemas.openxmlformats.org/officeDocument/2006/relationships/image" Target="../media/image21.png"/><Relationship Id="rId3" Type="http://schemas.openxmlformats.org/officeDocument/2006/relationships/chart" Target="../charts/chart52.xml"/><Relationship Id="rId4" Type="http://schemas.openxmlformats.org/officeDocument/2006/relationships/slideLayout" Target="../slideLayouts/slideLayout7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image" Target="../media/image23.png"/><Relationship Id="rId3" Type="http://schemas.openxmlformats.org/officeDocument/2006/relationships/chart" Target="../charts/chart53.xml"/><Relationship Id="rId4" Type="http://schemas.openxmlformats.org/officeDocument/2006/relationships/slideLayout" Target="../slideLayouts/slideLayout8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diagramData" Target="../diagrams/data1.xml"/><Relationship Id="rId2" Type="http://schemas.openxmlformats.org/officeDocument/2006/relationships/diagramLayout" Target="../diagrams/layout1.xml"/><Relationship Id="rId3" Type="http://schemas.openxmlformats.org/officeDocument/2006/relationships/diagramQuickStyle" Target="../diagrams/quickStyle1.xml"/><Relationship Id="rId4" Type="http://schemas.openxmlformats.org/officeDocument/2006/relationships/diagramColors" Target="../diagrams/colors1.xml"/><Relationship Id="rId5" Type="http://schemas.microsoft.com/office/2007/relationships/diagramDrawing" Target="../diagrams/drawing1.xml"/><Relationship Id="rId6" Type="http://schemas.openxmlformats.org/officeDocument/2006/relationships/slideLayout" Target="../slideLayouts/slideLayout97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diagramData" Target="../diagrams/data2.xml"/><Relationship Id="rId2" Type="http://schemas.openxmlformats.org/officeDocument/2006/relationships/diagramLayout" Target="../diagrams/layout2.xml"/><Relationship Id="rId3" Type="http://schemas.openxmlformats.org/officeDocument/2006/relationships/diagramQuickStyle" Target="../diagrams/quickStyle2.xml"/><Relationship Id="rId4" Type="http://schemas.openxmlformats.org/officeDocument/2006/relationships/diagramColors" Target="../diagrams/colors2.xml"/><Relationship Id="rId5" Type="http://schemas.microsoft.com/office/2007/relationships/diagramDrawing" Target="../diagrams/drawing2.xml"/><Relationship Id="rId6" Type="http://schemas.openxmlformats.org/officeDocument/2006/relationships/slideLayout" Target="../slideLayouts/slideLayout97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diagramData" Target="../diagrams/data3.xml"/><Relationship Id="rId2" Type="http://schemas.openxmlformats.org/officeDocument/2006/relationships/diagramLayout" Target="../diagrams/layout3.xml"/><Relationship Id="rId3" Type="http://schemas.openxmlformats.org/officeDocument/2006/relationships/diagramQuickStyle" Target="../diagrams/quickStyle3.xml"/><Relationship Id="rId4" Type="http://schemas.openxmlformats.org/officeDocument/2006/relationships/diagramColors" Target="../diagrams/colors3.xml"/><Relationship Id="rId5" Type="http://schemas.microsoft.com/office/2007/relationships/diagramDrawing" Target="../diagrams/drawing3.xml"/><Relationship Id="rId6" Type="http://schemas.openxmlformats.org/officeDocument/2006/relationships/slideLayout" Target="../slideLayouts/slideLayout97.xml"/><Relationship Id="rId7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image" Target="../media/image14.jpeg"/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chart" Target="../charts/chart47.xml"/><Relationship Id="rId2" Type="http://schemas.openxmlformats.org/officeDocument/2006/relationships/image" Target="../media/image17.png"/><Relationship Id="rId3" Type="http://schemas.openxmlformats.org/officeDocument/2006/relationships/slideLayout" Target="../slideLayouts/slideLayout2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chart" Target="../charts/chart48.xml"/><Relationship Id="rId2" Type="http://schemas.openxmlformats.org/officeDocument/2006/relationships/image" Target="../media/image18.jpeg"/><Relationship Id="rId3" Type="http://schemas.openxmlformats.org/officeDocument/2006/relationships/slideLayout" Target="../slideLayouts/slideLayout3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chart" Target="../charts/chart49.xml"/><Relationship Id="rId2" Type="http://schemas.openxmlformats.org/officeDocument/2006/relationships/image" Target="../media/image19.png"/><Relationship Id="rId3" Type="http://schemas.openxmlformats.org/officeDocument/2006/relationships/slideLayout" Target="../slideLayouts/slideLayout49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chart" Target="../charts/chart50.xml"/><Relationship Id="rId2" Type="http://schemas.openxmlformats.org/officeDocument/2006/relationships/image" Target="../media/image20.png"/><Relationship Id="rId3" Type="http://schemas.openxmlformats.org/officeDocument/2006/relationships/slideLayout" Target="../slideLayouts/slideLayout6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CustomShape 1"/>
          <p:cNvSpPr/>
          <p:nvPr/>
        </p:nvSpPr>
        <p:spPr>
          <a:xfrm>
            <a:off x="1471680" y="2136960"/>
            <a:ext cx="9066600" cy="3913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rmAutofit fontScale="46000"/>
          </a:bodyPr>
          <a:p>
            <a:pPr algn="ctr">
              <a:lnSpc>
                <a:spcPct val="90000"/>
              </a:lnSpc>
            </a:pPr>
            <a:br/>
            <a:r>
              <a:rPr b="1" lang="ru-RU" sz="6000" spc="-1" strike="noStrike" cap="all">
                <a:solidFill>
                  <a:srgbClr val="00b050"/>
                </a:solidFill>
                <a:latin typeface="Tw Cen MT"/>
                <a:ea typeface="DejaVu Sans"/>
              </a:rPr>
              <a:t>Проект бюджета ВЛАДИМИРОВСКОГО сельского поселения </a:t>
            </a:r>
            <a:r>
              <a:rPr b="1" lang="ru-RU" sz="6000" spc="-1" strike="noStrike" cap="all">
                <a:solidFill>
                  <a:srgbClr val="00b0f0"/>
                </a:solidFill>
                <a:latin typeface="Tw Cen MT"/>
                <a:ea typeface="DejaVu Sans"/>
              </a:rPr>
              <a:t>КРАСНОСУЛИНСКОГО РАЙОНА на 2025 год и плановый период 2026 и 2027 годов</a:t>
            </a:r>
            <a:endParaRPr b="0" lang="ru-RU" sz="6000" spc="-1" strike="noStrike">
              <a:latin typeface="Arial"/>
            </a:endParaRPr>
          </a:p>
        </p:txBody>
      </p:sp>
      <p:sp>
        <p:nvSpPr>
          <p:cNvPr id="421" name="CustomShape 2"/>
          <p:cNvSpPr/>
          <p:nvPr/>
        </p:nvSpPr>
        <p:spPr>
          <a:xfrm rot="10800000">
            <a:off x="1756800" y="927360"/>
            <a:ext cx="9528120" cy="2895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20000"/>
              </a:lnSpc>
              <a:spcBef>
                <a:spcPts val="1001"/>
              </a:spcBef>
              <a:tabLst>
                <a:tab algn="l" pos="0"/>
              </a:tabLst>
            </a:pPr>
            <a:endParaRPr b="0" lang="ru-RU" sz="1800" spc="-1" strike="noStrike">
              <a:latin typeface="Arial"/>
            </a:endParaRPr>
          </a:p>
          <a:p>
            <a:pPr algn="ctr">
              <a:lnSpc>
                <a:spcPct val="120000"/>
              </a:lnSpc>
              <a:spcBef>
                <a:spcPts val="1001"/>
              </a:spcBef>
              <a:tabLst>
                <a:tab algn="l" pos="0"/>
              </a:tabLst>
            </a:pPr>
            <a:endParaRPr b="0" lang="ru-RU" sz="1800" spc="-1" strike="noStrike">
              <a:latin typeface="Arial"/>
            </a:endParaRPr>
          </a:p>
        </p:txBody>
      </p:sp>
    </p:spTree>
  </p:cSld>
  <p:transition spd="slow">
    <p:fade/>
  </p:transition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CustomShape 1"/>
          <p:cNvSpPr/>
          <p:nvPr/>
        </p:nvSpPr>
        <p:spPr>
          <a:xfrm>
            <a:off x="579600" y="188640"/>
            <a:ext cx="10661400" cy="645840"/>
          </a:xfrm>
          <a:prstGeom prst="rect">
            <a:avLst/>
          </a:prstGeom>
          <a:solidFill>
            <a:srgbClr val="f4b1c5"/>
          </a:solidFill>
          <a:ln cap="rnd" w="9360">
            <a:solidFill>
              <a:srgbClr val="d53dd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100000"/>
              </a:lnSpc>
            </a:pPr>
            <a:r>
              <a:rPr b="0" lang="ru-RU" sz="1600" spc="-1" strike="noStrike">
                <a:solidFill>
                  <a:srgbClr val="420ea0"/>
                </a:solidFill>
                <a:latin typeface="Century Gothic"/>
                <a:ea typeface="DejaVu Sans"/>
              </a:rPr>
              <a:t>Расходы бюджета Владимировского сельского  поселения Красносулинского района </a:t>
            </a:r>
            <a:br/>
            <a:r>
              <a:rPr b="0" lang="ru-RU" sz="1600" spc="-1" strike="noStrike">
                <a:solidFill>
                  <a:srgbClr val="420ea0"/>
                </a:solidFill>
                <a:latin typeface="Century Gothic"/>
                <a:ea typeface="DejaVu Sans"/>
              </a:rPr>
              <a:t>в 2026 году</a:t>
            </a:r>
            <a:endParaRPr b="0" lang="ru-RU" sz="1600" spc="-1" strike="noStrike">
              <a:latin typeface="Arial"/>
            </a:endParaRPr>
          </a:p>
        </p:txBody>
      </p:sp>
      <p:graphicFrame>
        <p:nvGraphicFramePr>
          <p:cNvPr id="447" name="Объект 3"/>
          <p:cNvGraphicFramePr/>
          <p:nvPr/>
        </p:nvGraphicFramePr>
        <p:xfrm>
          <a:off x="423360" y="1143000"/>
          <a:ext cx="8638920" cy="5542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pic>
        <p:nvPicPr>
          <p:cNvPr id="448" name="Рисунок 1" descr=""/>
          <p:cNvPicPr/>
          <p:nvPr/>
        </p:nvPicPr>
        <p:blipFill>
          <a:blip r:embed="rId2"/>
          <a:stretch/>
        </p:blipFill>
        <p:spPr>
          <a:xfrm>
            <a:off x="8706240" y="3580200"/>
            <a:ext cx="3483720" cy="3275640"/>
          </a:xfrm>
          <a:prstGeom prst="rect">
            <a:avLst/>
          </a:prstGeom>
          <a:ln>
            <a:noFill/>
          </a:ln>
        </p:spPr>
      </p:pic>
      <p:graphicFrame>
        <p:nvGraphicFramePr>
          <p:cNvPr id="449" name="Объект 3_0"/>
          <p:cNvGraphicFramePr/>
          <p:nvPr/>
        </p:nvGraphicFramePr>
        <p:xfrm>
          <a:off x="798840" y="1052640"/>
          <a:ext cx="9168120" cy="5542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mc:AlternateContent>
    <mc:Choice Requires="p14">
      <p:transition spd="slow" advTm="21000" p14:dur="3400"/>
    </mc:Choice>
    <mc:Fallback>
      <p:transition spd="slow" advTm="21000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CustomShape 1"/>
          <p:cNvSpPr/>
          <p:nvPr/>
        </p:nvSpPr>
        <p:spPr>
          <a:xfrm>
            <a:off x="618120" y="188640"/>
            <a:ext cx="10777320" cy="645840"/>
          </a:xfrm>
          <a:prstGeom prst="rect">
            <a:avLst/>
          </a:prstGeom>
          <a:solidFill>
            <a:srgbClr val="00ffff"/>
          </a:solidFill>
          <a:ln cap="rnd" w="9360">
            <a:solidFill>
              <a:srgbClr val="d53dd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100000"/>
              </a:lnSpc>
            </a:pPr>
            <a:r>
              <a:rPr b="0" lang="ru-RU" sz="1600" spc="-1" strike="noStrike">
                <a:solidFill>
                  <a:srgbClr val="420ea0"/>
                </a:solidFill>
                <a:latin typeface="Century Gothic"/>
                <a:ea typeface="DejaVu Sans"/>
              </a:rPr>
              <a:t>Расходы бюджета Владимировского сельского  поселения Красносулинского района </a:t>
            </a:r>
            <a:br/>
            <a:r>
              <a:rPr b="0" lang="ru-RU" sz="1600" spc="-1" strike="noStrike">
                <a:solidFill>
                  <a:srgbClr val="420ea0"/>
                </a:solidFill>
                <a:latin typeface="Century Gothic"/>
                <a:ea typeface="DejaVu Sans"/>
              </a:rPr>
              <a:t>в 2027 году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451" name="Picture 2" descr="http://scr.templates.com/screenshots/illustrations/vector-illustration-picturing-a-calculator-a-pen-papers-rouleaus-of-coins-and-heaps-of-banknotes.2100.2174.jpg"/>
          <p:cNvPicPr/>
          <p:nvPr/>
        </p:nvPicPr>
        <p:blipFill>
          <a:blip r:embed="rId1"/>
          <a:stretch/>
        </p:blipFill>
        <p:spPr>
          <a:xfrm>
            <a:off x="9118080" y="3490200"/>
            <a:ext cx="2873160" cy="3219480"/>
          </a:xfrm>
          <a:prstGeom prst="rect">
            <a:avLst/>
          </a:prstGeom>
          <a:ln>
            <a:noFill/>
          </a:ln>
        </p:spPr>
      </p:pic>
      <p:pic>
        <p:nvPicPr>
          <p:cNvPr id="452" name="Рисунок 1" descr=""/>
          <p:cNvPicPr/>
          <p:nvPr/>
        </p:nvPicPr>
        <p:blipFill>
          <a:blip r:embed="rId2"/>
          <a:stretch/>
        </p:blipFill>
        <p:spPr>
          <a:xfrm>
            <a:off x="9177480" y="3670560"/>
            <a:ext cx="3012480" cy="3494520"/>
          </a:xfrm>
          <a:prstGeom prst="rect">
            <a:avLst/>
          </a:prstGeom>
          <a:ln>
            <a:noFill/>
          </a:ln>
        </p:spPr>
      </p:pic>
      <p:graphicFrame>
        <p:nvGraphicFramePr>
          <p:cNvPr id="453" name="Объект 3_1"/>
          <p:cNvGraphicFramePr/>
          <p:nvPr/>
        </p:nvGraphicFramePr>
        <p:xfrm>
          <a:off x="799200" y="1052640"/>
          <a:ext cx="9168120" cy="5542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mc:AlternateContent>
    <mc:Choice Requires="p14">
      <p:transition spd="slow" advTm="21000" p14:dur="3400"/>
    </mc:Choice>
    <mc:Fallback>
      <p:transition spd="slow" advTm="21000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" name="Diagram1"/>
          <p:cNvGraphicFramePr/>
          <p:nvPr>
            <p:extLst>
              <p:ext uri="{D42A27DB-BD31-4B8C-83A1-F6EECF244321}">
                <p14:modId xmlns:p14="http://schemas.microsoft.com/office/powerpoint/2010/main" val="3439042560"/>
              </p:ext>
            </p:extLst>
          </p:nvPr>
        </p:nvGraphicFramePr>
        <p:xfrm>
          <a:off x="1593000" y="510480"/>
          <a:ext cx="9884520" cy="6205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454" name="CustomShape 1"/>
          <p:cNvSpPr/>
          <p:nvPr/>
        </p:nvSpPr>
        <p:spPr>
          <a:xfrm>
            <a:off x="1775520" y="188640"/>
            <a:ext cx="8782920" cy="8211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i="1" lang="ru-RU" sz="2400" spc="-1" strike="noStrike">
                <a:solidFill>
                  <a:srgbClr val="ff0000"/>
                </a:solidFill>
                <a:latin typeface="Tw Cen MT"/>
                <a:ea typeface="DejaVu Sans"/>
              </a:rPr>
              <a:t>Структура расходов бюджета поселения на 2025 год по муниципальным программам</a:t>
            </a:r>
            <a:endParaRPr b="0" lang="ru-RU" sz="2400" spc="-1" strike="noStrike">
              <a:latin typeface="Arial"/>
            </a:endParaRPr>
          </a:p>
        </p:txBody>
      </p:sp>
    </p:spTree>
  </p:cSld>
  <p:transition spd="slow">
    <p:fade/>
  </p:transition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2"/>
          <p:cNvGraphicFramePr/>
          <p:nvPr>
            <p:extLst>
              <p:ext uri="{D42A27DB-BD31-4B8C-83A1-F6EECF244321}">
                <p14:modId xmlns:p14="http://schemas.microsoft.com/office/powerpoint/2010/main" val="3405178978"/>
              </p:ext>
            </p:extLst>
          </p:nvPr>
        </p:nvGraphicFramePr>
        <p:xfrm>
          <a:off x="1523880" y="524160"/>
          <a:ext cx="9884520" cy="6205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455" name="CustomShape 1"/>
          <p:cNvSpPr/>
          <p:nvPr/>
        </p:nvSpPr>
        <p:spPr>
          <a:xfrm>
            <a:off x="1775520" y="188640"/>
            <a:ext cx="8782920" cy="8211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i="1" lang="ru-RU" sz="2400" spc="-1" strike="noStrike">
                <a:solidFill>
                  <a:srgbClr val="ff0000"/>
                </a:solidFill>
                <a:latin typeface="Tw Cen MT"/>
                <a:ea typeface="DejaVu Sans"/>
              </a:rPr>
              <a:t>Структура расходов бюджета поселения на 2026 год по муниципальным программам</a:t>
            </a:r>
            <a:endParaRPr b="0" lang="ru-RU" sz="2400" spc="-1" strike="noStrike">
              <a:latin typeface="Arial"/>
            </a:endParaRPr>
          </a:p>
        </p:txBody>
      </p:sp>
    </p:spTree>
  </p:cSld>
  <p:transition spd="slow">
    <p:fade/>
  </p:transition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3"/>
          <p:cNvGraphicFramePr/>
          <p:nvPr>
            <p:extLst>
              <p:ext uri="{D42A27DB-BD31-4B8C-83A1-F6EECF244321}">
                <p14:modId xmlns:p14="http://schemas.microsoft.com/office/powerpoint/2010/main" val="792754893"/>
              </p:ext>
            </p:extLst>
          </p:nvPr>
        </p:nvGraphicFramePr>
        <p:xfrm>
          <a:off x="1523880" y="650160"/>
          <a:ext cx="9141840" cy="6205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456" name="CustomShape 1"/>
          <p:cNvSpPr/>
          <p:nvPr/>
        </p:nvSpPr>
        <p:spPr>
          <a:xfrm>
            <a:off x="1703520" y="188640"/>
            <a:ext cx="8710920" cy="82116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i="1" lang="ru-RU" sz="2400" spc="-1" strike="noStrike">
                <a:solidFill>
                  <a:srgbClr val="ff0000"/>
                </a:solidFill>
                <a:latin typeface="Tw Cen MT"/>
                <a:ea typeface="DejaVu Sans"/>
              </a:rPr>
              <a:t>Структура расходов бюджета поселения на 2027 год по муниципальным программам.</a:t>
            </a:r>
            <a:endParaRPr b="0" lang="ru-RU" sz="2400" spc="-1" strike="noStrike">
              <a:latin typeface="Arial"/>
            </a:endParaRPr>
          </a:p>
        </p:txBody>
      </p:sp>
    </p:spTree>
  </p:cSld>
  <p:transition spd="slow">
    <p:fade/>
  </p:transition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CustomShape 1"/>
          <p:cNvSpPr/>
          <p:nvPr/>
        </p:nvSpPr>
        <p:spPr>
          <a:xfrm>
            <a:off x="913680" y="618480"/>
            <a:ext cx="10362240" cy="159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 fontScale="78000"/>
          </a:bodyPr>
          <a:p>
            <a:pPr algn="ctr">
              <a:lnSpc>
                <a:spcPct val="90000"/>
              </a:lnSpc>
            </a:pPr>
            <a:r>
              <a:rPr b="0" lang="ru-RU" sz="6600" spc="-1" strike="noStrike" cap="all">
                <a:solidFill>
                  <a:srgbClr val="c89ee3"/>
                </a:solidFill>
                <a:latin typeface="Tw Cen MT"/>
                <a:ea typeface="DejaVu Sans"/>
              </a:rPr>
              <a:t>СПАСИБО ЗА ВНИМАНИЕ</a:t>
            </a:r>
            <a:endParaRPr b="0" lang="ru-RU" sz="6600" spc="-1" strike="noStrike">
              <a:latin typeface="Arial"/>
            </a:endParaRPr>
          </a:p>
        </p:txBody>
      </p:sp>
      <p:pic>
        <p:nvPicPr>
          <p:cNvPr id="458" name="Объект 3" descr=""/>
          <p:cNvPicPr/>
          <p:nvPr/>
        </p:nvPicPr>
        <p:blipFill>
          <a:blip r:embed="rId1"/>
          <a:stretch/>
        </p:blipFill>
        <p:spPr>
          <a:xfrm>
            <a:off x="2923560" y="2286000"/>
            <a:ext cx="5832000" cy="4331520"/>
          </a:xfrm>
          <a:prstGeom prst="rect">
            <a:avLst/>
          </a:prstGeom>
          <a:ln>
            <a:noFill/>
          </a:ln>
        </p:spPr>
      </p:pic>
    </p:spTree>
  </p:cSld>
  <p:transition spd="slow">
    <p:fade/>
  </p:transition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CustomShape 1"/>
          <p:cNvSpPr/>
          <p:nvPr/>
        </p:nvSpPr>
        <p:spPr>
          <a:xfrm>
            <a:off x="1247040" y="784440"/>
            <a:ext cx="10056240" cy="1369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23" name="CustomShape 2"/>
          <p:cNvSpPr/>
          <p:nvPr/>
        </p:nvSpPr>
        <p:spPr>
          <a:xfrm>
            <a:off x="913680" y="2367000"/>
            <a:ext cx="10361520" cy="3421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24" name="Picture 3" descr="\\SERVERPC\obmen\Шубина\P1014886.JPG"/>
          <p:cNvPicPr/>
          <p:nvPr/>
        </p:nvPicPr>
        <p:blipFill>
          <a:blip r:embed="rId1"/>
          <a:stretch/>
        </p:blipFill>
        <p:spPr>
          <a:xfrm>
            <a:off x="6169680" y="343080"/>
            <a:ext cx="5410800" cy="2682000"/>
          </a:xfrm>
          <a:prstGeom prst="rect">
            <a:avLst/>
          </a:prstGeom>
          <a:ln>
            <a:noFill/>
          </a:ln>
        </p:spPr>
      </p:pic>
      <p:pic>
        <p:nvPicPr>
          <p:cNvPr id="425" name="Picture 4" descr="\\SERVERPC\obmen\Шубина\P5165439.JPG"/>
          <p:cNvPicPr/>
          <p:nvPr/>
        </p:nvPicPr>
        <p:blipFill>
          <a:blip r:embed="rId2"/>
          <a:stretch/>
        </p:blipFill>
        <p:spPr>
          <a:xfrm>
            <a:off x="6169680" y="3026880"/>
            <a:ext cx="5484240" cy="3143160"/>
          </a:xfrm>
          <a:prstGeom prst="rect">
            <a:avLst/>
          </a:prstGeom>
          <a:ln>
            <a:noFill/>
          </a:ln>
        </p:spPr>
      </p:pic>
      <p:pic>
        <p:nvPicPr>
          <p:cNvPr id="426" name="Picture 5" descr="\\SERVERPC\obmen\Шубина\Изображение 107.jpg"/>
          <p:cNvPicPr/>
          <p:nvPr/>
        </p:nvPicPr>
        <p:blipFill>
          <a:blip r:embed="rId3"/>
          <a:stretch/>
        </p:blipFill>
        <p:spPr>
          <a:xfrm>
            <a:off x="704160" y="353880"/>
            <a:ext cx="5463360" cy="2670840"/>
          </a:xfrm>
          <a:prstGeom prst="rect">
            <a:avLst/>
          </a:prstGeom>
          <a:ln>
            <a:noFill/>
          </a:ln>
        </p:spPr>
      </p:pic>
      <p:pic>
        <p:nvPicPr>
          <p:cNvPr id="427" name="Picture 6" descr="\\SERVERPC\obmen\Шубина\входящие\2017\76f549d5-84fe-2550-fae0-59c4c3d54fa9.jpg"/>
          <p:cNvPicPr/>
          <p:nvPr/>
        </p:nvPicPr>
        <p:blipFill>
          <a:blip r:embed="rId4"/>
          <a:stretch/>
        </p:blipFill>
        <p:spPr>
          <a:xfrm>
            <a:off x="704160" y="3026880"/>
            <a:ext cx="5463360" cy="3143160"/>
          </a:xfrm>
          <a:prstGeom prst="rect">
            <a:avLst/>
          </a:prstGeom>
          <a:ln>
            <a:noFill/>
          </a:ln>
        </p:spPr>
      </p:pic>
    </p:spTree>
  </p:cSld>
  <p:transition spd="slow">
    <p:fade/>
  </p:transition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CustomShape 1"/>
          <p:cNvSpPr/>
          <p:nvPr/>
        </p:nvSpPr>
        <p:spPr>
          <a:xfrm>
            <a:off x="167400" y="0"/>
            <a:ext cx="12022560" cy="618480"/>
          </a:xfrm>
          <a:prstGeom prst="rect">
            <a:avLst/>
          </a:prstGeom>
          <a:solidFill>
            <a:srgbClr val="eef2f7"/>
          </a:solidFill>
          <a:ln w="9360">
            <a:solidFill>
              <a:srgbClr val="3ca18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90000"/>
              </a:lnSpc>
            </a:pPr>
            <a:r>
              <a:rPr b="1" i="1" lang="ru-RU" sz="1600" spc="-1" strike="noStrike" cap="all">
                <a:solidFill>
                  <a:srgbClr val="00ffff"/>
                </a:solidFill>
                <a:latin typeface="Tw Cen MT"/>
                <a:ea typeface="DejaVu Sans"/>
              </a:rPr>
              <a:t>ОСНОВНЫЕ ПАРАМЕТРЫ ПРОЕКТА БЮДЖЕТА ВЛАДИМИРОВСКОГО СЕЛЬСКОГО ПОСЕЛЕНИЯ  </a:t>
            </a:r>
            <a:br/>
            <a:r>
              <a:rPr b="1" i="1" lang="ru-RU" sz="1600" spc="-1" strike="noStrike" cap="all">
                <a:solidFill>
                  <a:srgbClr val="00ffff"/>
                </a:solidFill>
                <a:latin typeface="Tw Cen MT"/>
                <a:ea typeface="DejaVu Sans"/>
              </a:rPr>
              <a:t>КРАСНОСУЛИНСКОГО РАЙОНА НА 2025 </a:t>
            </a:r>
            <a:r>
              <a:rPr b="1" i="1" lang="ru-RU" sz="1400" spc="-1" strike="noStrike" cap="all">
                <a:solidFill>
                  <a:srgbClr val="00ffff"/>
                </a:solidFill>
                <a:latin typeface="Tw Cen MT"/>
                <a:ea typeface="DejaVu Sans"/>
              </a:rPr>
              <a:t>год</a:t>
            </a:r>
            <a:r>
              <a:rPr b="1" i="1" lang="ru-RU" sz="1600" spc="-1" strike="noStrike" cap="all">
                <a:solidFill>
                  <a:srgbClr val="00ffff"/>
                </a:solidFill>
                <a:latin typeface="Tw Cen MT"/>
                <a:ea typeface="DejaVu Sans"/>
              </a:rPr>
              <a:t> </a:t>
            </a:r>
            <a:endParaRPr b="0" lang="ru-RU" sz="1600" spc="-1" strike="noStrike">
              <a:latin typeface="Arial"/>
            </a:endParaRPr>
          </a:p>
        </p:txBody>
      </p:sp>
      <p:graphicFrame>
        <p:nvGraphicFramePr>
          <p:cNvPr id="429" name="Table 2"/>
          <p:cNvGraphicFramePr/>
          <p:nvPr/>
        </p:nvGraphicFramePr>
        <p:xfrm>
          <a:off x="167400" y="620640"/>
          <a:ext cx="12024000" cy="6286320"/>
        </p:xfrm>
        <a:graphic>
          <a:graphicData uri="http://schemas.openxmlformats.org/drawingml/2006/table">
            <a:tbl>
              <a:tblPr/>
              <a:tblGrid>
                <a:gridCol w="6012000"/>
                <a:gridCol w="6012360"/>
              </a:tblGrid>
              <a:tr h="561240"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600" spc="-1" strike="noStrike">
                          <a:solidFill>
                            <a:srgbClr val="000000"/>
                          </a:solidFill>
                          <a:latin typeface="Tw Cen MT"/>
                        </a:rPr>
                        <a:t>Доходы бюджета</a:t>
                      </a:r>
                      <a:endParaRPr b="0" lang="ru-RU" sz="16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600" spc="-1" strike="noStrike">
                          <a:solidFill>
                            <a:srgbClr val="000000"/>
                          </a:solidFill>
                          <a:latin typeface="Tw Cen MT"/>
                        </a:rPr>
                        <a:t>21 102,8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2a385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600" spc="-1" strike="noStrike">
                          <a:solidFill>
                            <a:srgbClr val="000000"/>
                          </a:solidFill>
                          <a:latin typeface="Tw Cen MT"/>
                        </a:rPr>
                        <a:t>Расходы бюджета</a:t>
                      </a:r>
                      <a:endParaRPr b="0" lang="ru-RU" sz="16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600" spc="-1" strike="noStrike">
                          <a:solidFill>
                            <a:srgbClr val="000000"/>
                          </a:solidFill>
                          <a:latin typeface="Tw Cen MT"/>
                        </a:rPr>
                        <a:t>21 102,8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2a385"/>
                    </a:solidFill>
                  </a:tcPr>
                </a:tc>
              </a:tr>
              <a:tr h="347760">
                <a:tc gridSpan="2"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ddff6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</a:tr>
              <a:tr h="482040"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w Cen MT"/>
                        </a:rPr>
                        <a:t>Налог на доходы физических лиц  2 760,1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7ebd9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w Cen MT"/>
                        </a:rPr>
                        <a:t>Общегосударственные вопросы  9 076,4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7ebd9"/>
                    </a:solidFill>
                  </a:tcPr>
                </a:tc>
              </a:tr>
              <a:tr h="756720"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w Cen MT"/>
                        </a:rPr>
                        <a:t>Земельный налог  5 667,4</a:t>
                      </a:r>
                      <a:endParaRPr b="0" lang="ru-RU" sz="14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b="0" lang="ru-RU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7eade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w Cen MT"/>
                        </a:rPr>
                        <a:t>Национальная оборона 400,8</a:t>
                      </a:r>
                      <a:endParaRPr b="0" lang="ru-RU" sz="14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w Cen MT"/>
                        </a:rPr>
                        <a:t>Национальная безопасность и правоохранительная деятельность   24,9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7eade"/>
                    </a:solidFill>
                  </a:tcPr>
                </a:tc>
              </a:tr>
              <a:tr h="680400"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w Cen MT"/>
                        </a:rPr>
                        <a:t>Налог на имущество физических лиц  189,0</a:t>
                      </a:r>
                      <a:endParaRPr b="0" lang="ru-RU" sz="14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b="0" lang="ru-RU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7ebd9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w Cen MT"/>
                        </a:rPr>
                        <a:t>Жилищно-коммунальное хозяйство  2 823,8</a:t>
                      </a:r>
                      <a:endParaRPr b="0" lang="ru-RU" sz="14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endParaRPr b="0" lang="ru-RU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7ebd9"/>
                    </a:solidFill>
                  </a:tcPr>
                </a:tc>
              </a:tr>
              <a:tr h="482040"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w Cen MT"/>
                        </a:rPr>
                        <a:t>Единый сельскохозяйственный налог  353,3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7eade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w Cen MT"/>
                        </a:rPr>
                        <a:t>Образование  21,8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7eade"/>
                    </a:solidFill>
                  </a:tcPr>
                </a:tc>
              </a:tr>
              <a:tr h="936000"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w Cen MT"/>
                        </a:rPr>
                        <a:t>Государственная пошлина 0,0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7ebd9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w Cen MT"/>
                        </a:rPr>
                        <a:t>Культура, кинематография  8 244,5</a:t>
                      </a:r>
                      <a:endParaRPr b="0" lang="ru-RU" sz="14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endParaRPr b="0" lang="ru-RU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7ebd9"/>
                    </a:solidFill>
                  </a:tcPr>
                </a:tc>
              </a:tr>
              <a:tr h="879120"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w Cen MT"/>
                        </a:rPr>
                        <a:t>Штрафы, санкции, возмещение ущерба 0,5</a:t>
                      </a:r>
                      <a:endParaRPr b="0" lang="ru-RU" sz="14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endParaRPr b="0" lang="ru-RU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7eade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w Cen MT"/>
                        </a:rPr>
                        <a:t>Физическая культура и спорт 56,8</a:t>
                      </a:r>
                      <a:endParaRPr b="0" lang="ru-RU" sz="14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endParaRPr b="0" lang="ru-RU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7eade"/>
                    </a:solidFill>
                  </a:tcPr>
                </a:tc>
              </a:tr>
              <a:tr h="482040"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w Cen MT"/>
                        </a:rPr>
                        <a:t>Безвозмездные поступления 11 819,4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7eade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w Cen MT"/>
                        </a:rPr>
                        <a:t>Социальная политика 101,6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7eade"/>
                    </a:solidFill>
                  </a:tcPr>
                </a:tc>
              </a:tr>
              <a:tr h="679320"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w Cen MT"/>
                        </a:rPr>
                        <a:t>Доходы от использования имущества,  имущества в государственной и муниципальной собственности 313,1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cdaf8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w Cen MT"/>
                        </a:rPr>
                        <a:t>Национальная экономика 352,2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cdaf8"/>
                    </a:solidFill>
                  </a:tcPr>
                </a:tc>
              </a:tr>
            </a:tbl>
          </a:graphicData>
        </a:graphic>
      </p:graphicFrame>
    </p:spTree>
  </p:cSld>
  <p:transition spd="slow" advTm="21000">
    <p:wipe dir="l"/>
  </p:transition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CustomShape 1"/>
          <p:cNvSpPr/>
          <p:nvPr/>
        </p:nvSpPr>
        <p:spPr>
          <a:xfrm>
            <a:off x="0" y="0"/>
            <a:ext cx="12189960" cy="618480"/>
          </a:xfrm>
          <a:prstGeom prst="rect">
            <a:avLst/>
          </a:prstGeom>
          <a:solidFill>
            <a:srgbClr val="eddff6"/>
          </a:solidFill>
          <a:ln w="9360">
            <a:solidFill>
              <a:srgbClr val="3ca18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90000"/>
              </a:lnSpc>
            </a:pPr>
            <a:r>
              <a:rPr b="1" i="1" lang="ru-RU" sz="1600" spc="-1" strike="noStrike" cap="all">
                <a:solidFill>
                  <a:srgbClr val="0070c0"/>
                </a:solidFill>
                <a:latin typeface="Tw Cen MT"/>
                <a:ea typeface="DejaVu Sans"/>
              </a:rPr>
              <a:t>ОСНОВНЫЕ ПАРАМЕТРЫ ПРОЕКТА БЮДЖЕТА ВЛАДИМИРОВСКОГО СЕЛЬСКОГО ПОСЕЛЕНИЯ  </a:t>
            </a:r>
            <a:br/>
            <a:r>
              <a:rPr b="1" i="1" lang="ru-RU" sz="1600" spc="-1" strike="noStrike" cap="all">
                <a:solidFill>
                  <a:srgbClr val="0070c0"/>
                </a:solidFill>
                <a:latin typeface="Tw Cen MT"/>
                <a:ea typeface="DejaVu Sans"/>
              </a:rPr>
              <a:t>КРАСНОСУЛИНСКОГО РАЙОНА НА</a:t>
            </a:r>
            <a:r>
              <a:rPr b="1" i="1" lang="ru-RU" sz="1800" spc="-1" strike="noStrike" cap="all">
                <a:solidFill>
                  <a:srgbClr val="0070c0"/>
                </a:solidFill>
                <a:latin typeface="Tw Cen MT"/>
                <a:ea typeface="DejaVu Sans"/>
              </a:rPr>
              <a:t> 2026 </a:t>
            </a:r>
            <a:r>
              <a:rPr b="1" i="1" lang="ru-RU" sz="1400" spc="-1" strike="noStrike" cap="all">
                <a:solidFill>
                  <a:srgbClr val="0070c0"/>
                </a:solidFill>
                <a:latin typeface="Tw Cen MT"/>
                <a:ea typeface="DejaVu Sans"/>
              </a:rPr>
              <a:t>ГОД</a:t>
            </a:r>
            <a:endParaRPr b="0" lang="ru-RU" sz="1400" spc="-1" strike="noStrike">
              <a:latin typeface="Arial"/>
            </a:endParaRPr>
          </a:p>
        </p:txBody>
      </p:sp>
      <p:graphicFrame>
        <p:nvGraphicFramePr>
          <p:cNvPr id="431" name="Table 2"/>
          <p:cNvGraphicFramePr/>
          <p:nvPr/>
        </p:nvGraphicFramePr>
        <p:xfrm>
          <a:off x="0" y="620640"/>
          <a:ext cx="12191400" cy="5341680"/>
        </p:xfrm>
        <a:graphic>
          <a:graphicData uri="http://schemas.openxmlformats.org/drawingml/2006/table">
            <a:tbl>
              <a:tblPr/>
              <a:tblGrid>
                <a:gridCol w="6095880"/>
                <a:gridCol w="6095880"/>
              </a:tblGrid>
              <a:tr h="575280"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w Cen MT"/>
                        </a:rPr>
                        <a:t>Доходы бюджета</a:t>
                      </a:r>
                      <a:endParaRPr b="0" lang="ru-RU" sz="14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w Cen MT"/>
                        </a:rPr>
                        <a:t>18 212,8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cdaf8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w Cen MT"/>
                        </a:rPr>
                        <a:t>Расходы бюджета</a:t>
                      </a:r>
                      <a:endParaRPr b="0" lang="ru-RU" sz="14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w Cen MT"/>
                        </a:rPr>
                        <a:t>18 212,8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cdaf8"/>
                    </a:solidFill>
                  </a:tcPr>
                </a:tc>
              </a:tr>
              <a:tr h="282240">
                <a:tc gridSpan="2">
                  <a:txBody>
                    <a:bodyPr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1" lang="ru-RU" sz="1200" spc="-1" strike="noStrike">
                          <a:solidFill>
                            <a:srgbClr val="000000"/>
                          </a:solidFill>
                          <a:latin typeface="Tw Cen MT"/>
                        </a:rPr>
                        <a:t>тыс. рублей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93dfce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</a:tr>
              <a:tr h="514440"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w Cen MT"/>
                        </a:rPr>
                        <a:t>Налог на доходы физических лиц</a:t>
                      </a:r>
                      <a:endParaRPr b="0" lang="ru-RU" sz="14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w Cen MT"/>
                        </a:rPr>
                        <a:t>2 825,9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5edfc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w Cen MT"/>
                        </a:rPr>
                        <a:t>Общегосударственные вопросы</a:t>
                      </a:r>
                      <a:endParaRPr b="0" lang="ru-RU" sz="14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w Cen MT"/>
                        </a:rPr>
                        <a:t>10 074,6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5edfc"/>
                    </a:solidFill>
                  </a:tcPr>
                </a:tc>
              </a:tr>
              <a:tr h="726480"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w Cen MT"/>
                        </a:rPr>
                        <a:t>Земельный налог</a:t>
                      </a:r>
                      <a:endParaRPr b="0" lang="ru-RU" sz="14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w Cen MT"/>
                        </a:rPr>
                        <a:t>4 700,1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cdaf8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w Cen MT"/>
                        </a:rPr>
                        <a:t>Национальная безопасность и правоохранительная деятельность</a:t>
                      </a:r>
                      <a:endParaRPr b="0" lang="ru-RU" sz="14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w Cen MT"/>
                        </a:rPr>
                        <a:t>24,9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cdaf8"/>
                    </a:solidFill>
                  </a:tcPr>
                </a:tc>
              </a:tr>
              <a:tr h="771840"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w Cen MT"/>
                        </a:rPr>
                        <a:t>Налог на имущество физических лиц</a:t>
                      </a:r>
                      <a:endParaRPr b="0" lang="ru-RU" sz="14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w Cen MT"/>
                        </a:rPr>
                        <a:t>189,0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5edfc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w Cen MT"/>
                        </a:rPr>
                        <a:t>Национальная оборона 437,5</a:t>
                      </a:r>
                      <a:endParaRPr b="0" lang="ru-RU" sz="14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w Cen MT"/>
                        </a:rPr>
                        <a:t>Жилищно-коммунальное хозяйство</a:t>
                      </a:r>
                      <a:endParaRPr b="0" lang="ru-RU" sz="14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w Cen MT"/>
                        </a:rPr>
                        <a:t>849,5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5edfc"/>
                    </a:solidFill>
                  </a:tcPr>
                </a:tc>
              </a:tr>
              <a:tr h="514440"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w Cen MT"/>
                        </a:rPr>
                        <a:t>Единый сельскохозяйственный налог</a:t>
                      </a:r>
                      <a:endParaRPr b="0" lang="ru-RU" sz="14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w Cen MT"/>
                        </a:rPr>
                        <a:t>367,4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cdaf8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w Cen MT"/>
                        </a:rPr>
                        <a:t>Образование</a:t>
                      </a:r>
                      <a:endParaRPr b="0" lang="ru-RU" sz="14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w Cen MT"/>
                        </a:rPr>
                        <a:t>21,8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cdaf8"/>
                    </a:solidFill>
                  </a:tcPr>
                </a:tc>
              </a:tr>
              <a:tr h="930600"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w Cen MT"/>
                        </a:rPr>
                        <a:t>Штрафы, санкции, возмещение ущерба</a:t>
                      </a:r>
                      <a:endParaRPr b="0" lang="ru-RU" sz="14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w Cen MT"/>
                        </a:rPr>
                        <a:t>0,5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cdaf8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w Cen MT"/>
                        </a:rPr>
                        <a:t>Культура, кинематография</a:t>
                      </a:r>
                      <a:endParaRPr b="0" lang="ru-RU" sz="14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w Cen MT"/>
                        </a:rPr>
                        <a:t>6 642,0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cdaf8"/>
                    </a:solidFill>
                  </a:tcPr>
                </a:tc>
              </a:tr>
              <a:tr h="514440"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w Cen MT"/>
                        </a:rPr>
                        <a:t>Безвозмездные поступления</a:t>
                      </a:r>
                      <a:endParaRPr b="0" lang="ru-RU" sz="14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w Cen MT"/>
                        </a:rPr>
                        <a:t>9 804,3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5edfc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w Cen MT"/>
                        </a:rPr>
                        <a:t>Физическая культура и спорт</a:t>
                      </a:r>
                      <a:endParaRPr b="0" lang="ru-RU" sz="14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w Cen MT"/>
                        </a:rPr>
                        <a:t>56,8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5edfc"/>
                    </a:solidFill>
                  </a:tcPr>
                </a:tc>
              </a:tr>
              <a:tr h="511920"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w Cen MT"/>
                        </a:rPr>
                        <a:t>Доходы от использования имущества,  имущества в 325,6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cdaf8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w Cen MT"/>
                        </a:rPr>
                        <a:t>Социальная политика</a:t>
                      </a:r>
                      <a:endParaRPr b="0" lang="ru-RU" sz="14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w Cen MT"/>
                        </a:rPr>
                        <a:t>105,7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cdaf8"/>
                    </a:solidFill>
                  </a:tcPr>
                </a:tc>
              </a:tr>
            </a:tbl>
          </a:graphicData>
        </a:graphic>
      </p:graphicFrame>
    </p:spTree>
  </p:cSld>
  <p:transition spd="slow" advTm="21000">
    <p:wipe dir="l"/>
  </p:transition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CustomShape 1"/>
          <p:cNvSpPr/>
          <p:nvPr/>
        </p:nvSpPr>
        <p:spPr>
          <a:xfrm>
            <a:off x="0" y="0"/>
            <a:ext cx="12189960" cy="612360"/>
          </a:xfrm>
          <a:prstGeom prst="rect">
            <a:avLst/>
          </a:prstGeom>
          <a:solidFill>
            <a:srgbClr val="c89ee3"/>
          </a:solidFill>
          <a:ln w="9360">
            <a:solidFill>
              <a:srgbClr val="3ca18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90000"/>
              </a:lnSpc>
            </a:pPr>
            <a:r>
              <a:rPr b="1" i="1" lang="ru-RU" sz="1600" spc="-1" strike="noStrike" cap="all">
                <a:solidFill>
                  <a:srgbClr val="0d0d0d"/>
                </a:solidFill>
                <a:latin typeface="Tw Cen MT"/>
                <a:ea typeface="DejaVu Sans"/>
              </a:rPr>
              <a:t>ОСНОВНЫЕ ПАРАМЕТРЫ ПРОЕКТА БЮДЖЕТА БОЖКОВСКОГО СЕЛЬСКОГО ПОСЕЛЕНИЯ  </a:t>
            </a:r>
            <a:br/>
            <a:r>
              <a:rPr b="1" i="1" lang="ru-RU" sz="1600" spc="-1" strike="noStrike" cap="all">
                <a:solidFill>
                  <a:srgbClr val="0d0d0d"/>
                </a:solidFill>
                <a:latin typeface="Tw Cen MT"/>
                <a:ea typeface="DejaVu Sans"/>
              </a:rPr>
              <a:t>КРАСНОСУЛИНСКОГО РАЙОНА </a:t>
            </a:r>
            <a:r>
              <a:rPr b="1" i="1" lang="ru-RU" sz="1800" spc="-1" strike="noStrike" cap="all">
                <a:solidFill>
                  <a:srgbClr val="0d0d0d"/>
                </a:solidFill>
                <a:latin typeface="Tw Cen MT"/>
                <a:ea typeface="DejaVu Sans"/>
              </a:rPr>
              <a:t>НА 2027 </a:t>
            </a:r>
            <a:r>
              <a:rPr b="1" i="1" lang="ru-RU" sz="1600" spc="-1" strike="noStrike" cap="all">
                <a:solidFill>
                  <a:srgbClr val="0d0d0d"/>
                </a:solidFill>
                <a:latin typeface="Tw Cen MT"/>
                <a:ea typeface="DejaVu Sans"/>
              </a:rPr>
              <a:t>ГОД</a:t>
            </a:r>
            <a:endParaRPr b="0" lang="ru-RU" sz="1600" spc="-1" strike="noStrike">
              <a:latin typeface="Arial"/>
            </a:endParaRPr>
          </a:p>
        </p:txBody>
      </p:sp>
      <p:graphicFrame>
        <p:nvGraphicFramePr>
          <p:cNvPr id="433" name="Table 2"/>
          <p:cNvGraphicFramePr/>
          <p:nvPr/>
        </p:nvGraphicFramePr>
        <p:xfrm>
          <a:off x="0" y="620640"/>
          <a:ext cx="12191400" cy="5525640"/>
        </p:xfrm>
        <a:graphic>
          <a:graphicData uri="http://schemas.openxmlformats.org/drawingml/2006/table">
            <a:tbl>
              <a:tblPr/>
              <a:tblGrid>
                <a:gridCol w="6095880"/>
                <a:gridCol w="6095880"/>
              </a:tblGrid>
              <a:tr h="509400"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w Cen MT"/>
                        </a:rPr>
                        <a:t>Доходы бюджета</a:t>
                      </a:r>
                      <a:endParaRPr b="0" lang="ru-RU" sz="14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w Cen MT"/>
                        </a:rPr>
                        <a:t>16 876,1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cdaf8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w Cen MT"/>
                        </a:rPr>
                        <a:t>Расходы бюджета</a:t>
                      </a:r>
                      <a:endParaRPr b="0" lang="ru-RU" sz="14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w Cen MT"/>
                        </a:rPr>
                        <a:t>16 876,1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cdaf8"/>
                    </a:solidFill>
                  </a:tcPr>
                </a:tc>
              </a:tr>
              <a:tr h="282240">
                <a:tc gridSpan="2">
                  <a:txBody>
                    <a:bodyPr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1" lang="ru-RU" sz="1200" spc="-1" strike="noStrike">
                          <a:solidFill>
                            <a:srgbClr val="000000"/>
                          </a:solidFill>
                          <a:latin typeface="Tw Cen MT"/>
                        </a:rPr>
                        <a:t>тыс. рублей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ddff6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</a:tr>
              <a:tr h="509400"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w Cen MT"/>
                        </a:rPr>
                        <a:t>Налог на доходы физических лиц</a:t>
                      </a:r>
                      <a:endParaRPr b="0" lang="ru-RU" sz="14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w Cen MT"/>
                        </a:rPr>
                        <a:t>2 861,9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5edfc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w Cen MT"/>
                        </a:rPr>
                        <a:t>Общегосударственные вопросы</a:t>
                      </a:r>
                      <a:endParaRPr b="0" lang="ru-RU" sz="14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w Cen MT"/>
                        </a:rPr>
                        <a:t>10 203,9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5edfc"/>
                    </a:solidFill>
                  </a:tcPr>
                </a:tc>
              </a:tr>
              <a:tr h="718200"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w Cen MT"/>
                        </a:rPr>
                        <a:t>Земельный налог</a:t>
                      </a:r>
                      <a:endParaRPr b="0" lang="ru-RU" sz="14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w Cen MT"/>
                        </a:rPr>
                        <a:t>7 123,4</a:t>
                      </a:r>
                      <a:endParaRPr b="0" lang="ru-RU" sz="14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b="0" lang="ru-RU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cdaf8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w Cen MT"/>
                        </a:rPr>
                        <a:t>Национальная безопасность и правоохранительная деятельность</a:t>
                      </a:r>
                      <a:endParaRPr b="0" lang="ru-RU" sz="14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w Cen MT"/>
                        </a:rPr>
                        <a:t>24,9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cdaf8"/>
                    </a:solidFill>
                  </a:tcPr>
                </a:tc>
              </a:tr>
              <a:tr h="901440"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w Cen MT"/>
                        </a:rPr>
                        <a:t>Налог на имущество физических лиц</a:t>
                      </a:r>
                      <a:endParaRPr b="0" lang="ru-RU" sz="14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w Cen MT"/>
                        </a:rPr>
                        <a:t>189,0</a:t>
                      </a:r>
                      <a:endParaRPr b="0" lang="ru-RU" sz="14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b="0" lang="ru-RU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5edfc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w Cen MT"/>
                        </a:rPr>
                        <a:t>Жилищно-коммунальное хозяйство</a:t>
                      </a:r>
                      <a:endParaRPr b="0" lang="ru-RU" sz="14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w Cen MT"/>
                        </a:rPr>
                        <a:t>307,0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5edfc"/>
                    </a:solidFill>
                  </a:tcPr>
                </a:tc>
              </a:tr>
              <a:tr h="509400"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w Cen MT"/>
                        </a:rPr>
                        <a:t>Единый сельскохозяйственный налог</a:t>
                      </a:r>
                      <a:endParaRPr b="0" lang="ru-RU" sz="14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w Cen MT"/>
                        </a:rPr>
                        <a:t>382,1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cdaf8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w Cen MT"/>
                        </a:rPr>
                        <a:t>Образование</a:t>
                      </a:r>
                      <a:endParaRPr b="0" lang="ru-RU" sz="14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w Cen MT"/>
                        </a:rPr>
                        <a:t>21,8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cdaf8"/>
                    </a:solidFill>
                  </a:tcPr>
                </a:tc>
              </a:tr>
              <a:tr h="869760"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w Cen MT"/>
                        </a:rPr>
                        <a:t>Штрафы, санкции, возмещение ущерба</a:t>
                      </a:r>
                      <a:endParaRPr b="0" lang="ru-RU" sz="14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w Cen MT"/>
                        </a:rPr>
                        <a:t>0,5</a:t>
                      </a:r>
                      <a:endParaRPr b="0" lang="ru-RU" sz="14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endParaRPr b="0" lang="ru-RU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cdaf8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w Cen MT"/>
                        </a:rPr>
                        <a:t>Культура, кинематография</a:t>
                      </a:r>
                      <a:endParaRPr b="0" lang="ru-RU" sz="14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w Cen MT"/>
                        </a:rPr>
                        <a:t>6 151,8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cdaf8"/>
                    </a:solidFill>
                  </a:tcPr>
                </a:tc>
              </a:tr>
              <a:tr h="509400"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w Cen MT"/>
                        </a:rPr>
                        <a:t>Безвозмездные поступления</a:t>
                      </a:r>
                      <a:endParaRPr b="0" lang="ru-RU" sz="14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w Cen MT"/>
                        </a:rPr>
                        <a:t>5 980,4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5edfc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w Cen MT"/>
                        </a:rPr>
                        <a:t>Физическая культура и спорт</a:t>
                      </a:r>
                      <a:endParaRPr b="0" lang="ru-RU" sz="14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w Cen MT"/>
                        </a:rPr>
                        <a:t>56,8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5edfc"/>
                    </a:solidFill>
                  </a:tcPr>
                </a:tc>
              </a:tr>
              <a:tr h="716400"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w Cen MT"/>
                        </a:rPr>
                        <a:t>Доходы от использования имущества  338,6</a:t>
                      </a:r>
                      <a:endParaRPr b="0" lang="ru-RU" sz="14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b="0" lang="ru-RU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cdaf8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w Cen MT"/>
                        </a:rPr>
                        <a:t>Социальная политика</a:t>
                      </a:r>
                      <a:endParaRPr b="0" lang="ru-RU" sz="14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w Cen MT"/>
                        </a:rPr>
                        <a:t>109,9</a:t>
                      </a:r>
                      <a:endParaRPr b="0" lang="ru-RU" sz="14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endParaRPr b="0" lang="ru-RU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cdaf8"/>
                    </a:solidFill>
                  </a:tcPr>
                </a:tc>
              </a:tr>
            </a:tbl>
          </a:graphicData>
        </a:graphic>
      </p:graphicFrame>
    </p:spTree>
  </p:cSld>
  <p:transition spd="slow" advTm="21000">
    <p:wipe dir="l"/>
  </p:transition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CustomShape 1"/>
          <p:cNvSpPr/>
          <p:nvPr/>
        </p:nvSpPr>
        <p:spPr>
          <a:xfrm>
            <a:off x="1775520" y="188640"/>
            <a:ext cx="8976240" cy="645840"/>
          </a:xfrm>
          <a:prstGeom prst="rect">
            <a:avLst/>
          </a:prstGeom>
          <a:solidFill>
            <a:srgbClr val="fac6e1"/>
          </a:solidFill>
          <a:ln cap="rnd" w="9360">
            <a:solidFill>
              <a:srgbClr val="d53dd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i="1" lang="ru-RU" sz="1600" spc="-1" strike="noStrike">
                <a:solidFill>
                  <a:srgbClr val="7030a0"/>
                </a:solidFill>
                <a:latin typeface="Century Gothic"/>
                <a:ea typeface="DejaVu Sans"/>
              </a:rPr>
              <a:t>Структура поступления  налоговых и неналоговых доходов в бюджет Владимировского сельского поселения Красносулинского района на 2025 год</a:t>
            </a:r>
            <a:endParaRPr b="0" lang="ru-RU" sz="1600" spc="-1" strike="noStrike">
              <a:latin typeface="Arial"/>
            </a:endParaRPr>
          </a:p>
        </p:txBody>
      </p:sp>
      <p:graphicFrame>
        <p:nvGraphicFramePr>
          <p:cNvPr id="435" name="Объект 3"/>
          <p:cNvGraphicFramePr/>
          <p:nvPr/>
        </p:nvGraphicFramePr>
        <p:xfrm>
          <a:off x="1807200" y="1052640"/>
          <a:ext cx="9285120" cy="5542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pic>
        <p:nvPicPr>
          <p:cNvPr id="436" name="Рисунок 1" descr=""/>
          <p:cNvPicPr/>
          <p:nvPr/>
        </p:nvPicPr>
        <p:blipFill>
          <a:blip r:embed="rId2"/>
          <a:stretch/>
        </p:blipFill>
        <p:spPr>
          <a:xfrm>
            <a:off x="0" y="4527000"/>
            <a:ext cx="2174400" cy="22842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advTm="21000" p14:dur="3400"/>
    </mc:Choice>
    <mc:Fallback>
      <p:transition spd="slow" advTm="21000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CustomShape 1"/>
          <p:cNvSpPr/>
          <p:nvPr/>
        </p:nvSpPr>
        <p:spPr>
          <a:xfrm>
            <a:off x="1919520" y="188640"/>
            <a:ext cx="8494920" cy="645840"/>
          </a:xfrm>
          <a:prstGeom prst="rect">
            <a:avLst/>
          </a:prstGeom>
          <a:solidFill>
            <a:srgbClr val="f4b1c5"/>
          </a:solidFill>
          <a:ln cap="rnd" w="9360">
            <a:solidFill>
              <a:srgbClr val="d53dd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i="1" lang="ru-RU" sz="1600" spc="-1" strike="noStrike">
                <a:solidFill>
                  <a:srgbClr val="0d0d0d"/>
                </a:solidFill>
                <a:latin typeface="Century Gothic"/>
                <a:ea typeface="DejaVu Sans"/>
              </a:rPr>
              <a:t>Структура поступления налоговых и неналоговых доходов в бюджет Владимировского сельского  поселения Красносулинского района на 2026 год</a:t>
            </a:r>
            <a:endParaRPr b="0" lang="ru-RU" sz="1600" spc="-1" strike="noStrike">
              <a:latin typeface="Arial"/>
            </a:endParaRPr>
          </a:p>
        </p:txBody>
      </p:sp>
      <p:graphicFrame>
        <p:nvGraphicFramePr>
          <p:cNvPr id="438" name="Объект 3"/>
          <p:cNvGraphicFramePr/>
          <p:nvPr/>
        </p:nvGraphicFramePr>
        <p:xfrm>
          <a:off x="1919520" y="1052640"/>
          <a:ext cx="8494920" cy="5542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pic>
        <p:nvPicPr>
          <p:cNvPr id="439" name="Рисунок 1" descr=""/>
          <p:cNvPicPr/>
          <p:nvPr/>
        </p:nvPicPr>
        <p:blipFill>
          <a:blip r:embed="rId2"/>
          <a:stretch/>
        </p:blipFill>
        <p:spPr>
          <a:xfrm>
            <a:off x="490680" y="4549320"/>
            <a:ext cx="1426680" cy="20458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advTm="21000" p14:dur="3400"/>
    </mc:Choice>
    <mc:Fallback>
      <p:transition spd="slow" advTm="21000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CustomShape 1"/>
          <p:cNvSpPr/>
          <p:nvPr/>
        </p:nvSpPr>
        <p:spPr>
          <a:xfrm>
            <a:off x="2063520" y="188640"/>
            <a:ext cx="9048600" cy="645840"/>
          </a:xfrm>
          <a:prstGeom prst="rect">
            <a:avLst/>
          </a:prstGeom>
          <a:solidFill>
            <a:srgbClr val="eeb1ec"/>
          </a:solidFill>
          <a:ln cap="rnd" w="9360">
            <a:solidFill>
              <a:srgbClr val="d53dd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600" spc="-1" strike="noStrike">
                <a:solidFill>
                  <a:srgbClr val="0d0d0d"/>
                </a:solidFill>
                <a:latin typeface="Century Gothic"/>
                <a:ea typeface="DejaVu Sans"/>
              </a:rPr>
              <a:t>Структура поступления налоговых и неналоговых доходов в бюджет Владимировского сельского  поселения Красносулинского района на 2027 год</a:t>
            </a:r>
            <a:endParaRPr b="0" lang="ru-RU" sz="1600" spc="-1" strike="noStrike">
              <a:latin typeface="Arial"/>
            </a:endParaRPr>
          </a:p>
        </p:txBody>
      </p:sp>
      <p:graphicFrame>
        <p:nvGraphicFramePr>
          <p:cNvPr id="441" name="Объект 3"/>
          <p:cNvGraphicFramePr/>
          <p:nvPr/>
        </p:nvGraphicFramePr>
        <p:xfrm>
          <a:off x="2331000" y="1097280"/>
          <a:ext cx="8910000" cy="5542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pic>
        <p:nvPicPr>
          <p:cNvPr id="442" name="Рисунок 4" descr=""/>
          <p:cNvPicPr/>
          <p:nvPr/>
        </p:nvPicPr>
        <p:blipFill>
          <a:blip r:embed="rId2"/>
          <a:stretch/>
        </p:blipFill>
        <p:spPr>
          <a:xfrm>
            <a:off x="145080" y="4391640"/>
            <a:ext cx="2183760" cy="24364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advTm="21000" p14:dur="3400"/>
    </mc:Choice>
    <mc:Fallback>
      <p:transition spd="slow" advTm="21000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CustomShape 1"/>
          <p:cNvSpPr/>
          <p:nvPr/>
        </p:nvSpPr>
        <p:spPr>
          <a:xfrm>
            <a:off x="592560" y="188640"/>
            <a:ext cx="10146240" cy="645840"/>
          </a:xfrm>
          <a:prstGeom prst="rect">
            <a:avLst/>
          </a:prstGeom>
          <a:solidFill>
            <a:srgbClr val="ffff00"/>
          </a:solidFill>
          <a:ln cap="rnd" w="9360">
            <a:solidFill>
              <a:srgbClr val="d53dd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100000"/>
              </a:lnSpc>
            </a:pPr>
            <a:r>
              <a:rPr b="0" lang="ru-RU" sz="1600" spc="-1" strike="noStrike">
                <a:solidFill>
                  <a:srgbClr val="7030a0"/>
                </a:solidFill>
                <a:latin typeface="Century Gothic"/>
                <a:ea typeface="DejaVu Sans"/>
              </a:rPr>
              <a:t>Расходы бюджета Владимировского сельского  поселения Красносулинского района</a:t>
            </a:r>
            <a:br/>
            <a:r>
              <a:rPr b="0" lang="ru-RU" sz="1600" spc="-1" strike="noStrike">
                <a:solidFill>
                  <a:srgbClr val="7030a0"/>
                </a:solidFill>
                <a:latin typeface="Century Gothic"/>
                <a:ea typeface="DejaVu Sans"/>
              </a:rPr>
              <a:t> в 2025 году</a:t>
            </a:r>
            <a:endParaRPr b="0" lang="ru-RU" sz="1600" spc="-1" strike="noStrike">
              <a:latin typeface="Arial"/>
            </a:endParaRPr>
          </a:p>
        </p:txBody>
      </p:sp>
      <p:graphicFrame>
        <p:nvGraphicFramePr>
          <p:cNvPr id="444" name="Объект 3"/>
          <p:cNvGraphicFramePr/>
          <p:nvPr/>
        </p:nvGraphicFramePr>
        <p:xfrm>
          <a:off x="771120" y="1110960"/>
          <a:ext cx="8638920" cy="5564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pic>
        <p:nvPicPr>
          <p:cNvPr id="445" name="Рисунок 5" descr=""/>
          <p:cNvPicPr/>
          <p:nvPr/>
        </p:nvPicPr>
        <p:blipFill>
          <a:blip r:embed="rId2"/>
          <a:stretch/>
        </p:blipFill>
        <p:spPr>
          <a:xfrm>
            <a:off x="8727480" y="3631680"/>
            <a:ext cx="3462120" cy="32241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advTm="21000" p14:dur="3400"/>
    </mc:Choice>
    <mc:Fallback>
      <p:transition spd="slow" advTm="21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737</TotalTime>
  <Application>LibreOffice/6.4.5.2$Windows_x86 LibreOffice_project/a726b36747cf2001e06b58ad5db1aa3a9a1872d6</Application>
  <Words>665</Words>
  <Paragraphs>173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2017-02-09T12:26:00Z</dcterms:created>
  <dc:creator>1</dc:creator>
  <dc:description/>
  <dc:language>ru-RU</dc:language>
  <cp:lastModifiedBy/>
  <dcterms:modified xsi:type="dcterms:W3CDTF">2024-11-26T09:27:23Z</dcterms:modified>
  <cp:revision>88</cp:revision>
  <dc:subject/>
  <dc:title>Проект бюджета божковского сельского поселения на 2017 год и плановый период 2018 и 2019 годов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3</vt:i4>
  </property>
  <property fmtid="{D5CDD505-2E9C-101B-9397-08002B2CF9AE}" pid="8" name="PresentationFormat">
    <vt:lpwstr>Произвольный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15</vt:i4>
  </property>
</Properties>
</file>